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31"/>
  </p:notesMasterIdLst>
  <p:handoutMasterIdLst>
    <p:handoutMasterId r:id="rId32"/>
  </p:handoutMasterIdLst>
  <p:sldIdLst>
    <p:sldId id="256" r:id="rId2"/>
    <p:sldId id="369" r:id="rId3"/>
    <p:sldId id="349" r:id="rId4"/>
    <p:sldId id="372" r:id="rId5"/>
    <p:sldId id="354" r:id="rId6"/>
    <p:sldId id="259" r:id="rId7"/>
    <p:sldId id="361" r:id="rId8"/>
    <p:sldId id="364" r:id="rId9"/>
    <p:sldId id="378" r:id="rId10"/>
    <p:sldId id="374" r:id="rId11"/>
    <p:sldId id="360" r:id="rId12"/>
    <p:sldId id="367" r:id="rId13"/>
    <p:sldId id="357" r:id="rId14"/>
    <p:sldId id="358" r:id="rId15"/>
    <p:sldId id="375" r:id="rId16"/>
    <p:sldId id="379" r:id="rId17"/>
    <p:sldId id="380" r:id="rId18"/>
    <p:sldId id="37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88" r:id="rId27"/>
    <p:sldId id="389" r:id="rId28"/>
    <p:sldId id="391" r:id="rId29"/>
    <p:sldId id="376" r:id="rId30"/>
  </p:sldIdLst>
  <p:sldSz cx="9144000" cy="6858000" type="screen4x3"/>
  <p:notesSz cx="9928225" cy="6797675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CFF"/>
    <a:srgbClr val="FFFFF7"/>
    <a:srgbClr val="FFFFE1"/>
    <a:srgbClr val="FFFFCC"/>
    <a:srgbClr val="99FF33"/>
    <a:srgbClr val="003366"/>
    <a:srgbClr val="CC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89" autoAdjust="0"/>
    <p:restoredTop sz="82594" autoAdjust="0"/>
  </p:normalViewPr>
  <p:slideViewPr>
    <p:cSldViewPr snapToGrid="0"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1350" y="-84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99B938-963A-40E7-BDC9-CD15C3338C80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</dgm:pt>
    <dgm:pt modelId="{84F06A9F-E77A-4B33-88BC-518EE1D3078C}">
      <dgm:prSet phldrT="[Text]"/>
      <dgm:spPr/>
      <dgm:t>
        <a:bodyPr/>
        <a:lstStyle/>
        <a:p>
          <a:r>
            <a:rPr lang="en-AU" dirty="0" smtClean="0"/>
            <a:t>Inputs</a:t>
          </a:r>
          <a:endParaRPr lang="en-AU" dirty="0"/>
        </a:p>
      </dgm:t>
    </dgm:pt>
    <dgm:pt modelId="{DF24415E-513C-45DC-8BAA-6D06088417A7}" type="parTrans" cxnId="{4BE01658-1BF9-434E-A672-461E16824764}">
      <dgm:prSet/>
      <dgm:spPr/>
      <dgm:t>
        <a:bodyPr/>
        <a:lstStyle/>
        <a:p>
          <a:endParaRPr lang="en-AU"/>
        </a:p>
      </dgm:t>
    </dgm:pt>
    <dgm:pt modelId="{D5C694AB-3D7B-4F62-A887-74E6779B56AD}" type="sibTrans" cxnId="{4BE01658-1BF9-434E-A672-461E16824764}">
      <dgm:prSet/>
      <dgm:spPr/>
      <dgm:t>
        <a:bodyPr/>
        <a:lstStyle/>
        <a:p>
          <a:endParaRPr lang="en-AU"/>
        </a:p>
      </dgm:t>
    </dgm:pt>
    <dgm:pt modelId="{26485A3F-8968-4B43-A9CD-05A7C7011A55}">
      <dgm:prSet phldrT="[Text]"/>
      <dgm:spPr/>
      <dgm:t>
        <a:bodyPr/>
        <a:lstStyle/>
        <a:p>
          <a:r>
            <a:rPr lang="en-AU" dirty="0" smtClean="0"/>
            <a:t>Outputs</a:t>
          </a:r>
          <a:endParaRPr lang="en-AU" dirty="0"/>
        </a:p>
      </dgm:t>
    </dgm:pt>
    <dgm:pt modelId="{257F84A8-98D6-49D7-9683-61692B87F6D1}" type="parTrans" cxnId="{765CC062-C2C5-49AA-AC48-AF2E49ECB952}">
      <dgm:prSet/>
      <dgm:spPr/>
      <dgm:t>
        <a:bodyPr/>
        <a:lstStyle/>
        <a:p>
          <a:endParaRPr lang="en-AU"/>
        </a:p>
      </dgm:t>
    </dgm:pt>
    <dgm:pt modelId="{8B507E80-C9ED-4C51-A375-95F8C8E3C91B}" type="sibTrans" cxnId="{765CC062-C2C5-49AA-AC48-AF2E49ECB952}">
      <dgm:prSet/>
      <dgm:spPr/>
      <dgm:t>
        <a:bodyPr/>
        <a:lstStyle/>
        <a:p>
          <a:endParaRPr lang="en-AU"/>
        </a:p>
      </dgm:t>
    </dgm:pt>
    <dgm:pt modelId="{C9D651C6-873E-46DB-B8D3-41C6258F2C25}">
      <dgm:prSet phldrT="[Text]"/>
      <dgm:spPr/>
      <dgm:t>
        <a:bodyPr/>
        <a:lstStyle/>
        <a:p>
          <a:r>
            <a:rPr lang="en-AU" dirty="0" smtClean="0"/>
            <a:t>asset state</a:t>
          </a:r>
          <a:endParaRPr lang="en-AU" dirty="0"/>
        </a:p>
      </dgm:t>
    </dgm:pt>
    <dgm:pt modelId="{4090B158-8650-416D-8CB4-CB27E4DD53EB}" type="parTrans" cxnId="{F17A644B-9F7D-4C90-9587-7120CEAF31D2}">
      <dgm:prSet/>
      <dgm:spPr/>
      <dgm:t>
        <a:bodyPr/>
        <a:lstStyle/>
        <a:p>
          <a:endParaRPr lang="en-AU"/>
        </a:p>
      </dgm:t>
    </dgm:pt>
    <dgm:pt modelId="{E8EBE995-0764-479C-BFEE-04D7D70FF4CC}" type="sibTrans" cxnId="{F17A644B-9F7D-4C90-9587-7120CEAF31D2}">
      <dgm:prSet/>
      <dgm:spPr/>
      <dgm:t>
        <a:bodyPr/>
        <a:lstStyle/>
        <a:p>
          <a:endParaRPr lang="en-AU"/>
        </a:p>
      </dgm:t>
    </dgm:pt>
    <dgm:pt modelId="{4AD542F7-8132-4008-8AD5-0C5D2B73E37F}">
      <dgm:prSet phldrT="[Text]"/>
      <dgm:spPr/>
      <dgm:t>
        <a:bodyPr/>
        <a:lstStyle/>
        <a:p>
          <a:r>
            <a:rPr lang="en-AU" dirty="0" smtClean="0"/>
            <a:t>planning parameters</a:t>
          </a:r>
          <a:endParaRPr lang="en-AU" dirty="0"/>
        </a:p>
      </dgm:t>
    </dgm:pt>
    <dgm:pt modelId="{8B945649-14EE-4DA0-8DB9-4048E611E624}" type="parTrans" cxnId="{69AB773E-A111-41E8-8BE2-944A11C6FBCA}">
      <dgm:prSet/>
      <dgm:spPr/>
      <dgm:t>
        <a:bodyPr/>
        <a:lstStyle/>
        <a:p>
          <a:endParaRPr lang="en-AU"/>
        </a:p>
      </dgm:t>
    </dgm:pt>
    <dgm:pt modelId="{38789549-471B-4E5F-9ACB-D3720F7749F6}" type="sibTrans" cxnId="{69AB773E-A111-41E8-8BE2-944A11C6FBCA}">
      <dgm:prSet/>
      <dgm:spPr/>
      <dgm:t>
        <a:bodyPr/>
        <a:lstStyle/>
        <a:p>
          <a:endParaRPr lang="en-AU"/>
        </a:p>
      </dgm:t>
    </dgm:pt>
    <dgm:pt modelId="{C9C55D8C-E27F-4FEE-B489-5F006499A439}">
      <dgm:prSet phldrT="[Text]"/>
      <dgm:spPr/>
      <dgm:t>
        <a:bodyPr/>
        <a:lstStyle/>
        <a:p>
          <a:r>
            <a:rPr lang="en-AU" dirty="0" smtClean="0"/>
            <a:t>forecast replacement volumes</a:t>
          </a:r>
          <a:endParaRPr lang="en-AU" dirty="0"/>
        </a:p>
      </dgm:t>
    </dgm:pt>
    <dgm:pt modelId="{F06DCD37-5861-4C03-8269-F6F043E93010}" type="parTrans" cxnId="{227E0A9C-7804-494F-927A-1764A66F7FC0}">
      <dgm:prSet/>
      <dgm:spPr/>
      <dgm:t>
        <a:bodyPr/>
        <a:lstStyle/>
        <a:p>
          <a:endParaRPr lang="en-AU"/>
        </a:p>
      </dgm:t>
    </dgm:pt>
    <dgm:pt modelId="{F0EE702F-C27E-4B78-B575-A57997CCB1C7}" type="sibTrans" cxnId="{227E0A9C-7804-494F-927A-1764A66F7FC0}">
      <dgm:prSet/>
      <dgm:spPr/>
      <dgm:t>
        <a:bodyPr/>
        <a:lstStyle/>
        <a:p>
          <a:endParaRPr lang="en-AU"/>
        </a:p>
      </dgm:t>
    </dgm:pt>
    <dgm:pt modelId="{CE8B47DB-0FE8-4DD4-BC4E-44022FA1A129}">
      <dgm:prSet phldrT="[Text]"/>
      <dgm:spPr/>
      <dgm:t>
        <a:bodyPr/>
        <a:lstStyle/>
        <a:p>
          <a:r>
            <a:rPr lang="en-AU" dirty="0" smtClean="0"/>
            <a:t>forecast replacement capex</a:t>
          </a:r>
          <a:endParaRPr lang="en-AU" dirty="0"/>
        </a:p>
      </dgm:t>
    </dgm:pt>
    <dgm:pt modelId="{9087C593-AFE0-4A53-95D9-E015E55DC87A}" type="parTrans" cxnId="{A2CC2B40-7A85-4200-872E-5A5746E0F48C}">
      <dgm:prSet/>
      <dgm:spPr/>
      <dgm:t>
        <a:bodyPr/>
        <a:lstStyle/>
        <a:p>
          <a:endParaRPr lang="en-AU"/>
        </a:p>
      </dgm:t>
    </dgm:pt>
    <dgm:pt modelId="{BADB80A3-9EC2-436F-930D-5DCFAC3F5A44}" type="sibTrans" cxnId="{A2CC2B40-7A85-4200-872E-5A5746E0F48C}">
      <dgm:prSet/>
      <dgm:spPr/>
      <dgm:t>
        <a:bodyPr/>
        <a:lstStyle/>
        <a:p>
          <a:endParaRPr lang="en-AU"/>
        </a:p>
      </dgm:t>
    </dgm:pt>
    <dgm:pt modelId="{8B3504E2-2EAF-42C9-BA72-B6473A3C0C45}">
      <dgm:prSet phldrT="[Text]"/>
      <dgm:spPr/>
      <dgm:t>
        <a:bodyPr/>
        <a:lstStyle/>
        <a:p>
          <a:r>
            <a:rPr lang="en-AU" dirty="0" smtClean="0"/>
            <a:t>asset ages and quantities</a:t>
          </a:r>
          <a:endParaRPr lang="en-AU" dirty="0"/>
        </a:p>
      </dgm:t>
    </dgm:pt>
    <dgm:pt modelId="{E69CEB43-F2EA-4EDD-BE52-DF781D9A3CF5}" type="parTrans" cxnId="{4633D3A5-6425-44BE-8F1A-A1285B681707}">
      <dgm:prSet/>
      <dgm:spPr/>
      <dgm:t>
        <a:bodyPr/>
        <a:lstStyle/>
        <a:p>
          <a:endParaRPr lang="en-AU"/>
        </a:p>
      </dgm:t>
    </dgm:pt>
    <dgm:pt modelId="{7862D7BD-ED1E-4EC6-A244-9E794F265DA5}" type="sibTrans" cxnId="{4633D3A5-6425-44BE-8F1A-A1285B681707}">
      <dgm:prSet/>
      <dgm:spPr/>
      <dgm:t>
        <a:bodyPr/>
        <a:lstStyle/>
        <a:p>
          <a:endParaRPr lang="en-AU"/>
        </a:p>
      </dgm:t>
    </dgm:pt>
    <dgm:pt modelId="{BB0FB313-4F65-41C1-B9AE-0DCE742C3D39}">
      <dgm:prSet phldrT="[Text]"/>
      <dgm:spPr/>
      <dgm:t>
        <a:bodyPr/>
        <a:lstStyle/>
        <a:p>
          <a:r>
            <a:rPr lang="en-AU" smtClean="0"/>
            <a:t>asset </a:t>
          </a:r>
          <a:r>
            <a:rPr lang="en-AU" dirty="0" smtClean="0"/>
            <a:t>lives and replacement cost</a:t>
          </a:r>
          <a:endParaRPr lang="en-AU" dirty="0"/>
        </a:p>
      </dgm:t>
    </dgm:pt>
    <dgm:pt modelId="{1C2C4F79-5167-457C-9F21-A0AF4F0779B0}" type="parTrans" cxnId="{C8475FC7-62D3-460A-8A64-32E3EADD5D51}">
      <dgm:prSet/>
      <dgm:spPr/>
      <dgm:t>
        <a:bodyPr/>
        <a:lstStyle/>
        <a:p>
          <a:endParaRPr lang="en-AU"/>
        </a:p>
      </dgm:t>
    </dgm:pt>
    <dgm:pt modelId="{6C2D4D2B-B974-4387-B7B5-41A3FDB7CA4C}" type="sibTrans" cxnId="{C8475FC7-62D3-460A-8A64-32E3EADD5D51}">
      <dgm:prSet/>
      <dgm:spPr/>
      <dgm:t>
        <a:bodyPr/>
        <a:lstStyle/>
        <a:p>
          <a:endParaRPr lang="en-AU"/>
        </a:p>
      </dgm:t>
    </dgm:pt>
    <dgm:pt modelId="{26BE53E0-87DA-4189-871B-F48B516DA63F}">
      <dgm:prSet phldrT="[Text]"/>
      <dgm:spPr/>
      <dgm:t>
        <a:bodyPr/>
        <a:lstStyle/>
        <a:p>
          <a:r>
            <a:rPr lang="en-AU" dirty="0" smtClean="0"/>
            <a:t>forecast average ages</a:t>
          </a:r>
          <a:endParaRPr lang="en-AU" dirty="0"/>
        </a:p>
      </dgm:t>
    </dgm:pt>
    <dgm:pt modelId="{D1332864-2E8E-4CF0-BAB0-4CF4AB8394CF}" type="parTrans" cxnId="{9F46923C-2868-4CD0-8A43-427A806B3A19}">
      <dgm:prSet/>
      <dgm:spPr/>
      <dgm:t>
        <a:bodyPr/>
        <a:lstStyle/>
        <a:p>
          <a:endParaRPr lang="en-AU"/>
        </a:p>
      </dgm:t>
    </dgm:pt>
    <dgm:pt modelId="{B0A12D48-9C20-460E-8232-E630213BBA08}" type="sibTrans" cxnId="{9F46923C-2868-4CD0-8A43-427A806B3A19}">
      <dgm:prSet/>
      <dgm:spPr/>
      <dgm:t>
        <a:bodyPr/>
        <a:lstStyle/>
        <a:p>
          <a:endParaRPr lang="en-AU"/>
        </a:p>
      </dgm:t>
    </dgm:pt>
    <dgm:pt modelId="{4E51D0F4-577C-42B0-8692-31A9588DF204}" type="pres">
      <dgm:prSet presAssocID="{2299B938-963A-40E7-BDC9-CD15C3338C80}" presName="diagram" presStyleCnt="0">
        <dgm:presLayoutVars>
          <dgm:dir/>
          <dgm:resizeHandles val="exact"/>
        </dgm:presLayoutVars>
      </dgm:prSet>
      <dgm:spPr/>
    </dgm:pt>
    <dgm:pt modelId="{A2837776-1992-4AFE-9AC4-568C300B89ED}" type="pres">
      <dgm:prSet presAssocID="{84F06A9F-E77A-4B33-88BC-518EE1D3078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F502BB3-8FD6-4BDA-8510-3E83833FBC52}" type="pres">
      <dgm:prSet presAssocID="{D5C694AB-3D7B-4F62-A887-74E6779B56AD}" presName="sibTrans" presStyleLbl="sibTrans2D1" presStyleIdx="0" presStyleCnt="1"/>
      <dgm:spPr/>
      <dgm:t>
        <a:bodyPr/>
        <a:lstStyle/>
        <a:p>
          <a:endParaRPr lang="en-AU"/>
        </a:p>
      </dgm:t>
    </dgm:pt>
    <dgm:pt modelId="{ED4CDDC9-722C-47CD-946F-F52ADF9C0149}" type="pres">
      <dgm:prSet presAssocID="{D5C694AB-3D7B-4F62-A887-74E6779B56AD}" presName="connectorText" presStyleLbl="sibTrans2D1" presStyleIdx="0" presStyleCnt="1"/>
      <dgm:spPr/>
      <dgm:t>
        <a:bodyPr/>
        <a:lstStyle/>
        <a:p>
          <a:endParaRPr lang="en-AU"/>
        </a:p>
      </dgm:t>
    </dgm:pt>
    <dgm:pt modelId="{23052F5B-6152-4C2D-BCC0-8C792B2B478D}" type="pres">
      <dgm:prSet presAssocID="{26485A3F-8968-4B43-A9CD-05A7C7011A5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4BE01658-1BF9-434E-A672-461E16824764}" srcId="{2299B938-963A-40E7-BDC9-CD15C3338C80}" destId="{84F06A9F-E77A-4B33-88BC-518EE1D3078C}" srcOrd="0" destOrd="0" parTransId="{DF24415E-513C-45DC-8BAA-6D06088417A7}" sibTransId="{D5C694AB-3D7B-4F62-A887-74E6779B56AD}"/>
    <dgm:cxn modelId="{C5A0D957-2E78-426B-87E6-8F42FFFBF747}" type="presOf" srcId="{BB0FB313-4F65-41C1-B9AE-0DCE742C3D39}" destId="{A2837776-1992-4AFE-9AC4-568C300B89ED}" srcOrd="0" destOrd="4" presId="urn:microsoft.com/office/officeart/2005/8/layout/process5"/>
    <dgm:cxn modelId="{4633D3A5-6425-44BE-8F1A-A1285B681707}" srcId="{C9D651C6-873E-46DB-B8D3-41C6258F2C25}" destId="{8B3504E2-2EAF-42C9-BA72-B6473A3C0C45}" srcOrd="0" destOrd="0" parTransId="{E69CEB43-F2EA-4EDD-BE52-DF781D9A3CF5}" sibTransId="{7862D7BD-ED1E-4EC6-A244-9E794F265DA5}"/>
    <dgm:cxn modelId="{255DAFD9-D97E-4A7A-8471-A7D5EE750864}" type="presOf" srcId="{C9D651C6-873E-46DB-B8D3-41C6258F2C25}" destId="{A2837776-1992-4AFE-9AC4-568C300B89ED}" srcOrd="0" destOrd="1" presId="urn:microsoft.com/office/officeart/2005/8/layout/process5"/>
    <dgm:cxn modelId="{C8475FC7-62D3-460A-8A64-32E3EADD5D51}" srcId="{4AD542F7-8132-4008-8AD5-0C5D2B73E37F}" destId="{BB0FB313-4F65-41C1-B9AE-0DCE742C3D39}" srcOrd="0" destOrd="0" parTransId="{1C2C4F79-5167-457C-9F21-A0AF4F0779B0}" sibTransId="{6C2D4D2B-B974-4387-B7B5-41A3FDB7CA4C}"/>
    <dgm:cxn modelId="{5F9767F3-A75A-46B7-AD4C-3BFE466EA704}" type="presOf" srcId="{26485A3F-8968-4B43-A9CD-05A7C7011A55}" destId="{23052F5B-6152-4C2D-BCC0-8C792B2B478D}" srcOrd="0" destOrd="0" presId="urn:microsoft.com/office/officeart/2005/8/layout/process5"/>
    <dgm:cxn modelId="{69AB773E-A111-41E8-8BE2-944A11C6FBCA}" srcId="{84F06A9F-E77A-4B33-88BC-518EE1D3078C}" destId="{4AD542F7-8132-4008-8AD5-0C5D2B73E37F}" srcOrd="1" destOrd="0" parTransId="{8B945649-14EE-4DA0-8DB9-4048E611E624}" sibTransId="{38789549-471B-4E5F-9ACB-D3720F7749F6}"/>
    <dgm:cxn modelId="{8B153EA4-5E1F-430C-835D-54CEA9D5A2CB}" type="presOf" srcId="{D5C694AB-3D7B-4F62-A887-74E6779B56AD}" destId="{ED4CDDC9-722C-47CD-946F-F52ADF9C0149}" srcOrd="1" destOrd="0" presId="urn:microsoft.com/office/officeart/2005/8/layout/process5"/>
    <dgm:cxn modelId="{A6437055-322D-460A-BE4F-6EC503BE65DB}" type="presOf" srcId="{26BE53E0-87DA-4189-871B-F48B516DA63F}" destId="{23052F5B-6152-4C2D-BCC0-8C792B2B478D}" srcOrd="0" destOrd="3" presId="urn:microsoft.com/office/officeart/2005/8/layout/process5"/>
    <dgm:cxn modelId="{C34DC546-9FBD-4942-81E8-EC77A675552C}" type="presOf" srcId="{C9C55D8C-E27F-4FEE-B489-5F006499A439}" destId="{23052F5B-6152-4C2D-BCC0-8C792B2B478D}" srcOrd="0" destOrd="1" presId="urn:microsoft.com/office/officeart/2005/8/layout/process5"/>
    <dgm:cxn modelId="{765CC062-C2C5-49AA-AC48-AF2E49ECB952}" srcId="{2299B938-963A-40E7-BDC9-CD15C3338C80}" destId="{26485A3F-8968-4B43-A9CD-05A7C7011A55}" srcOrd="1" destOrd="0" parTransId="{257F84A8-98D6-49D7-9683-61692B87F6D1}" sibTransId="{8B507E80-C9ED-4C51-A375-95F8C8E3C91B}"/>
    <dgm:cxn modelId="{0DD93A30-5C9A-4C99-80B2-A6FF12DE37A3}" type="presOf" srcId="{D5C694AB-3D7B-4F62-A887-74E6779B56AD}" destId="{AF502BB3-8FD6-4BDA-8510-3E83833FBC52}" srcOrd="0" destOrd="0" presId="urn:microsoft.com/office/officeart/2005/8/layout/process5"/>
    <dgm:cxn modelId="{03D258F1-7627-4EA6-8152-1F46797F266E}" type="presOf" srcId="{2299B938-963A-40E7-BDC9-CD15C3338C80}" destId="{4E51D0F4-577C-42B0-8692-31A9588DF204}" srcOrd="0" destOrd="0" presId="urn:microsoft.com/office/officeart/2005/8/layout/process5"/>
    <dgm:cxn modelId="{DD58D05A-F39F-48C5-A72C-E81E9E8C7038}" type="presOf" srcId="{8B3504E2-2EAF-42C9-BA72-B6473A3C0C45}" destId="{A2837776-1992-4AFE-9AC4-568C300B89ED}" srcOrd="0" destOrd="2" presId="urn:microsoft.com/office/officeart/2005/8/layout/process5"/>
    <dgm:cxn modelId="{227E0A9C-7804-494F-927A-1764A66F7FC0}" srcId="{26485A3F-8968-4B43-A9CD-05A7C7011A55}" destId="{C9C55D8C-E27F-4FEE-B489-5F006499A439}" srcOrd="0" destOrd="0" parTransId="{F06DCD37-5861-4C03-8269-F6F043E93010}" sibTransId="{F0EE702F-C27E-4B78-B575-A57997CCB1C7}"/>
    <dgm:cxn modelId="{F17A644B-9F7D-4C90-9587-7120CEAF31D2}" srcId="{84F06A9F-E77A-4B33-88BC-518EE1D3078C}" destId="{C9D651C6-873E-46DB-B8D3-41C6258F2C25}" srcOrd="0" destOrd="0" parTransId="{4090B158-8650-416D-8CB4-CB27E4DD53EB}" sibTransId="{E8EBE995-0764-479C-BFEE-04D7D70FF4CC}"/>
    <dgm:cxn modelId="{A2CC2B40-7A85-4200-872E-5A5746E0F48C}" srcId="{26485A3F-8968-4B43-A9CD-05A7C7011A55}" destId="{CE8B47DB-0FE8-4DD4-BC4E-44022FA1A129}" srcOrd="1" destOrd="0" parTransId="{9087C593-AFE0-4A53-95D9-E015E55DC87A}" sibTransId="{BADB80A3-9EC2-436F-930D-5DCFAC3F5A44}"/>
    <dgm:cxn modelId="{BAF090ED-B2ED-4A14-994B-8DB4A905ABCB}" type="presOf" srcId="{4AD542F7-8132-4008-8AD5-0C5D2B73E37F}" destId="{A2837776-1992-4AFE-9AC4-568C300B89ED}" srcOrd="0" destOrd="3" presId="urn:microsoft.com/office/officeart/2005/8/layout/process5"/>
    <dgm:cxn modelId="{9F46923C-2868-4CD0-8A43-427A806B3A19}" srcId="{26485A3F-8968-4B43-A9CD-05A7C7011A55}" destId="{26BE53E0-87DA-4189-871B-F48B516DA63F}" srcOrd="2" destOrd="0" parTransId="{D1332864-2E8E-4CF0-BAB0-4CF4AB8394CF}" sibTransId="{B0A12D48-9C20-460E-8232-E630213BBA08}"/>
    <dgm:cxn modelId="{A162D368-B2C9-43D6-BA35-80154B5E6383}" type="presOf" srcId="{84F06A9F-E77A-4B33-88BC-518EE1D3078C}" destId="{A2837776-1992-4AFE-9AC4-568C300B89ED}" srcOrd="0" destOrd="0" presId="urn:microsoft.com/office/officeart/2005/8/layout/process5"/>
    <dgm:cxn modelId="{74B0623B-77A0-4DDE-BD5F-19A870245CE4}" type="presOf" srcId="{CE8B47DB-0FE8-4DD4-BC4E-44022FA1A129}" destId="{23052F5B-6152-4C2D-BCC0-8C792B2B478D}" srcOrd="0" destOrd="2" presId="urn:microsoft.com/office/officeart/2005/8/layout/process5"/>
    <dgm:cxn modelId="{88D167E7-4A07-452E-A636-70C1D89970EC}" type="presParOf" srcId="{4E51D0F4-577C-42B0-8692-31A9588DF204}" destId="{A2837776-1992-4AFE-9AC4-568C300B89ED}" srcOrd="0" destOrd="0" presId="urn:microsoft.com/office/officeart/2005/8/layout/process5"/>
    <dgm:cxn modelId="{69BF4DB3-FD39-4F1D-8ED9-FF36CF6771B6}" type="presParOf" srcId="{4E51D0F4-577C-42B0-8692-31A9588DF204}" destId="{AF502BB3-8FD6-4BDA-8510-3E83833FBC52}" srcOrd="1" destOrd="0" presId="urn:microsoft.com/office/officeart/2005/8/layout/process5"/>
    <dgm:cxn modelId="{DE3E64FF-8F85-47F9-90EA-230D9EFDCB17}" type="presParOf" srcId="{AF502BB3-8FD6-4BDA-8510-3E83833FBC52}" destId="{ED4CDDC9-722C-47CD-946F-F52ADF9C0149}" srcOrd="0" destOrd="0" presId="urn:microsoft.com/office/officeart/2005/8/layout/process5"/>
    <dgm:cxn modelId="{A1B3BAB1-D7B1-421B-842B-39515A0FB1CF}" type="presParOf" srcId="{4E51D0F4-577C-42B0-8692-31A9588DF204}" destId="{23052F5B-6152-4C2D-BCC0-8C792B2B478D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891A8D-79F7-4294-B022-BB3DD72C308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BC422EC6-146E-49C4-A41F-1B5BB62786B2}">
      <dgm:prSet phldrT="[Text]"/>
      <dgm:spPr/>
      <dgm:t>
        <a:bodyPr/>
        <a:lstStyle/>
        <a:p>
          <a:r>
            <a:rPr lang="en-AU" b="1" dirty="0" smtClean="0">
              <a:latin typeface="+mj-lt"/>
            </a:rPr>
            <a:t>2 - Calibration</a:t>
          </a:r>
          <a:endParaRPr lang="en-AU" dirty="0" smtClean="0">
            <a:latin typeface="+mj-lt"/>
          </a:endParaRPr>
        </a:p>
      </dgm:t>
    </dgm:pt>
    <dgm:pt modelId="{5B92D8EC-5C33-4AD3-A714-8DC0960B24BC}" type="parTrans" cxnId="{53BEE0A4-F657-4E09-A841-4945620E52F8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7BC36B32-D48E-4272-A72D-8537394FD2D6}" type="sibTrans" cxnId="{53BEE0A4-F657-4E09-A841-4945620E52F8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69CCB6EA-3FCA-4B0F-9BBB-92E67BDB13D8}">
      <dgm:prSet phldrT="[Text]"/>
      <dgm:spPr/>
      <dgm:t>
        <a:bodyPr/>
        <a:lstStyle/>
        <a:p>
          <a:r>
            <a:rPr lang="en-AU" b="1" dirty="0" smtClean="0">
              <a:latin typeface="+mj-lt"/>
            </a:rPr>
            <a:t>3- Comparison</a:t>
          </a:r>
        </a:p>
      </dgm:t>
    </dgm:pt>
    <dgm:pt modelId="{D470A89B-7EF1-4B03-9A14-23B97CA84999}" type="parTrans" cxnId="{D279068F-9E85-4031-8434-97940BA7C5AC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AC7442F2-9774-49CE-92B7-4EDA3DE54CA8}" type="sibTrans" cxnId="{D279068F-9E85-4031-8434-97940BA7C5AC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5201EAB1-1164-4ABF-9264-0CA8C66EDE7C}">
      <dgm:prSet phldrT="[Text]"/>
      <dgm:spPr/>
      <dgm:t>
        <a:bodyPr/>
        <a:lstStyle/>
        <a:p>
          <a:r>
            <a:rPr lang="en-AU" dirty="0" smtClean="0">
              <a:latin typeface="+mj-lt"/>
            </a:rPr>
            <a:t>Prepare individual DNSP calibration models</a:t>
          </a:r>
          <a:endParaRPr lang="en-AU" dirty="0">
            <a:latin typeface="+mj-lt"/>
          </a:endParaRPr>
        </a:p>
      </dgm:t>
    </dgm:pt>
    <dgm:pt modelId="{2D2CCD02-7FD0-4D37-8CE4-8D2255FA7F96}" type="parTrans" cxnId="{FD8261F0-55D0-4594-8786-3D28B9CC9C2F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561B5B76-3581-4FB7-BFEF-981BD1412AD6}" type="sibTrans" cxnId="{FD8261F0-55D0-4594-8786-3D28B9CC9C2F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7A9F7971-4DD4-4466-89CA-AE19969823CE}">
      <dgm:prSet phldrT="[Text]"/>
      <dgm:spPr/>
      <dgm:t>
        <a:bodyPr/>
        <a:lstStyle/>
        <a:p>
          <a:r>
            <a:rPr lang="en-AU" dirty="0" smtClean="0">
              <a:latin typeface="+mj-lt"/>
            </a:rPr>
            <a:t>Prepare individual DNSP benchmark models</a:t>
          </a:r>
          <a:endParaRPr lang="en-AU" dirty="0">
            <a:latin typeface="+mj-lt"/>
          </a:endParaRPr>
        </a:p>
      </dgm:t>
    </dgm:pt>
    <dgm:pt modelId="{8DEBFBBC-62ED-4B99-BDE5-0A1524BC6A6A}" type="parTrans" cxnId="{2E8DD677-6736-4A4A-BE09-8A94BAE0A79F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7D5D31E0-28A3-4A79-900D-0365A815CE79}" type="sibTrans" cxnId="{2E8DD677-6736-4A4A-BE09-8A94BAE0A79F}">
      <dgm:prSet/>
      <dgm:spPr/>
      <dgm:t>
        <a:bodyPr/>
        <a:lstStyle/>
        <a:p>
          <a:endParaRPr lang="en-AU">
            <a:latin typeface="+mj-lt"/>
          </a:endParaRPr>
        </a:p>
      </dgm:t>
    </dgm:pt>
    <dgm:pt modelId="{A8C69695-B753-4A1C-B781-0547F2AD5BC0}">
      <dgm:prSet phldrT="[Text]"/>
      <dgm:spPr/>
      <dgm:t>
        <a:bodyPr/>
        <a:lstStyle/>
        <a:p>
          <a:r>
            <a:rPr lang="en-AU" b="1" dirty="0" smtClean="0">
              <a:latin typeface="+mj-lt"/>
            </a:rPr>
            <a:t>1 - Base-case</a:t>
          </a:r>
          <a:endParaRPr lang="en-AU" b="1" dirty="0">
            <a:latin typeface="+mj-lt"/>
          </a:endParaRPr>
        </a:p>
      </dgm:t>
    </dgm:pt>
    <dgm:pt modelId="{9A705148-5536-470A-B819-0C0C2F416A1E}" type="parTrans" cxnId="{EA41F34F-7880-4627-B76B-BAC8C582AD01}">
      <dgm:prSet/>
      <dgm:spPr/>
      <dgm:t>
        <a:bodyPr/>
        <a:lstStyle/>
        <a:p>
          <a:endParaRPr lang="en-AU"/>
        </a:p>
      </dgm:t>
    </dgm:pt>
    <dgm:pt modelId="{807F3EEA-A98A-4DBE-802A-53AFD89FB77B}" type="sibTrans" cxnId="{EA41F34F-7880-4627-B76B-BAC8C582AD01}">
      <dgm:prSet/>
      <dgm:spPr/>
      <dgm:t>
        <a:bodyPr/>
        <a:lstStyle/>
        <a:p>
          <a:endParaRPr lang="en-AU"/>
        </a:p>
      </dgm:t>
    </dgm:pt>
    <dgm:pt modelId="{100217F8-4EEA-48B1-87AD-9A983EA7D8DE}">
      <dgm:prSet phldrT="[Text]"/>
      <dgm:spPr/>
      <dgm:t>
        <a:bodyPr/>
        <a:lstStyle/>
        <a:p>
          <a:r>
            <a:rPr lang="en-AU" dirty="0" smtClean="0">
              <a:latin typeface="+mj-lt"/>
            </a:rPr>
            <a:t>Derive  planning parameters from actual historical information of DNSP</a:t>
          </a:r>
        </a:p>
      </dgm:t>
    </dgm:pt>
    <dgm:pt modelId="{93897A14-431B-4B98-8D0F-53CD35941DA3}" type="parTrans" cxnId="{37FFA133-8E91-40B0-9479-6DA1FA554430}">
      <dgm:prSet/>
      <dgm:spPr/>
      <dgm:t>
        <a:bodyPr/>
        <a:lstStyle/>
        <a:p>
          <a:endParaRPr lang="en-AU"/>
        </a:p>
      </dgm:t>
    </dgm:pt>
    <dgm:pt modelId="{76DB77D6-EB44-494B-AB13-3BF5C22181B2}" type="sibTrans" cxnId="{37FFA133-8E91-40B0-9479-6DA1FA554430}">
      <dgm:prSet/>
      <dgm:spPr/>
      <dgm:t>
        <a:bodyPr/>
        <a:lstStyle/>
        <a:p>
          <a:endParaRPr lang="en-AU"/>
        </a:p>
      </dgm:t>
    </dgm:pt>
    <dgm:pt modelId="{D3D53C9B-1600-4610-9590-35A738879DDA}">
      <dgm:prSet phldrT="[Text]"/>
      <dgm:spPr/>
      <dgm:t>
        <a:bodyPr/>
        <a:lstStyle/>
        <a:p>
          <a:r>
            <a:rPr lang="en-AU" dirty="0" smtClean="0">
              <a:latin typeface="+mj-lt"/>
            </a:rPr>
            <a:t>Prepare individual DNSP models based upon DNSP data</a:t>
          </a:r>
          <a:endParaRPr lang="en-AU" dirty="0">
            <a:latin typeface="+mj-lt"/>
          </a:endParaRPr>
        </a:p>
      </dgm:t>
    </dgm:pt>
    <dgm:pt modelId="{3970E713-580E-4591-AA96-65DE542163C5}" type="parTrans" cxnId="{AB486215-9429-45A3-A071-3A0BE741EDF4}">
      <dgm:prSet/>
      <dgm:spPr/>
      <dgm:t>
        <a:bodyPr/>
        <a:lstStyle/>
        <a:p>
          <a:endParaRPr lang="en-AU"/>
        </a:p>
      </dgm:t>
    </dgm:pt>
    <dgm:pt modelId="{CB3941C9-DDAF-4335-829F-009980A0F562}" type="sibTrans" cxnId="{AB486215-9429-45A3-A071-3A0BE741EDF4}">
      <dgm:prSet/>
      <dgm:spPr/>
      <dgm:t>
        <a:bodyPr/>
        <a:lstStyle/>
        <a:p>
          <a:endParaRPr lang="en-AU"/>
        </a:p>
      </dgm:t>
    </dgm:pt>
    <dgm:pt modelId="{E2DE6818-08FA-40A1-95D9-6932344E0614}">
      <dgm:prSet phldrT="[Text]"/>
      <dgm:spPr/>
      <dgm:t>
        <a:bodyPr/>
        <a:lstStyle/>
        <a:p>
          <a:r>
            <a:rPr lang="en-AU" smtClean="0">
              <a:latin typeface="+mj-lt"/>
            </a:rPr>
            <a:t>Derive benchmarks parameters based upon set of DNSPs’ calibrated planning parameters</a:t>
          </a:r>
          <a:endParaRPr lang="en-AU" b="1" dirty="0" smtClean="0">
            <a:latin typeface="+mj-lt"/>
          </a:endParaRPr>
        </a:p>
      </dgm:t>
    </dgm:pt>
    <dgm:pt modelId="{BB0FD043-DD91-4CCF-BBF5-A5B6D8E9B9A2}" type="parTrans" cxnId="{FE6193B6-F537-4344-BDF1-4DEA6F229E06}">
      <dgm:prSet/>
      <dgm:spPr/>
      <dgm:t>
        <a:bodyPr/>
        <a:lstStyle/>
        <a:p>
          <a:endParaRPr lang="en-AU"/>
        </a:p>
      </dgm:t>
    </dgm:pt>
    <dgm:pt modelId="{478424CD-B0E9-4483-9FA9-67312BA8A824}" type="sibTrans" cxnId="{FE6193B6-F537-4344-BDF1-4DEA6F229E06}">
      <dgm:prSet/>
      <dgm:spPr/>
      <dgm:t>
        <a:bodyPr/>
        <a:lstStyle/>
        <a:p>
          <a:endParaRPr lang="en-AU"/>
        </a:p>
      </dgm:t>
    </dgm:pt>
    <dgm:pt modelId="{96E8D188-AC38-4E3D-9CBD-42DE4BBCAFB5}" type="pres">
      <dgm:prSet presAssocID="{FF891A8D-79F7-4294-B022-BB3DD72C308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4DD1A9-D1A5-47FB-BA7B-9DE7C265B195}" type="pres">
      <dgm:prSet presAssocID="{A8C69695-B753-4A1C-B781-0547F2AD5BC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18C158A-3695-4F8F-BA77-73F177B9861A}" type="pres">
      <dgm:prSet presAssocID="{807F3EEA-A98A-4DBE-802A-53AFD89FB77B}" presName="sibTrans" presStyleLbl="sibTrans2D1" presStyleIdx="0" presStyleCnt="2"/>
      <dgm:spPr/>
      <dgm:t>
        <a:bodyPr/>
        <a:lstStyle/>
        <a:p>
          <a:endParaRPr lang="en-AU"/>
        </a:p>
      </dgm:t>
    </dgm:pt>
    <dgm:pt modelId="{5DE606CA-5549-42D8-8E6C-152530206AD4}" type="pres">
      <dgm:prSet presAssocID="{807F3EEA-A98A-4DBE-802A-53AFD89FB77B}" presName="connectorText" presStyleLbl="sibTrans2D1" presStyleIdx="0" presStyleCnt="2"/>
      <dgm:spPr/>
      <dgm:t>
        <a:bodyPr/>
        <a:lstStyle/>
        <a:p>
          <a:endParaRPr lang="en-AU"/>
        </a:p>
      </dgm:t>
    </dgm:pt>
    <dgm:pt modelId="{74343A87-D84E-4950-A543-E30BB5BFE4C6}" type="pres">
      <dgm:prSet presAssocID="{BC422EC6-146E-49C4-A41F-1B5BB62786B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983DA86-47CE-4662-919A-9B29A7069FAA}" type="pres">
      <dgm:prSet presAssocID="{7BC36B32-D48E-4272-A72D-8537394FD2D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D68C0FF-E381-4A3B-A126-C1B735DDDB34}" type="pres">
      <dgm:prSet presAssocID="{7BC36B32-D48E-4272-A72D-8537394FD2D6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6109C6D-2CAA-421F-9A6E-708A7D2A0714}" type="pres">
      <dgm:prSet presAssocID="{69CCB6EA-3FCA-4B0F-9BBB-92E67BDB13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494683-55CA-4016-B3CA-F6533DD69ACF}" type="presOf" srcId="{100217F8-4EEA-48B1-87AD-9A983EA7D8DE}" destId="{74343A87-D84E-4950-A543-E30BB5BFE4C6}" srcOrd="0" destOrd="1" presId="urn:microsoft.com/office/officeart/2005/8/layout/process1"/>
    <dgm:cxn modelId="{FE6193B6-F537-4344-BDF1-4DEA6F229E06}" srcId="{69CCB6EA-3FCA-4B0F-9BBB-92E67BDB13D8}" destId="{E2DE6818-08FA-40A1-95D9-6932344E0614}" srcOrd="0" destOrd="0" parTransId="{BB0FD043-DD91-4CCF-BBF5-A5B6D8E9B9A2}" sibTransId="{478424CD-B0E9-4483-9FA9-67312BA8A824}"/>
    <dgm:cxn modelId="{D279068F-9E85-4031-8434-97940BA7C5AC}" srcId="{FF891A8D-79F7-4294-B022-BB3DD72C308F}" destId="{69CCB6EA-3FCA-4B0F-9BBB-92E67BDB13D8}" srcOrd="2" destOrd="0" parTransId="{D470A89B-7EF1-4B03-9A14-23B97CA84999}" sibTransId="{AC7442F2-9774-49CE-92B7-4EDA3DE54CA8}"/>
    <dgm:cxn modelId="{EA41F34F-7880-4627-B76B-BAC8C582AD01}" srcId="{FF891A8D-79F7-4294-B022-BB3DD72C308F}" destId="{A8C69695-B753-4A1C-B781-0547F2AD5BC0}" srcOrd="0" destOrd="0" parTransId="{9A705148-5536-470A-B819-0C0C2F416A1E}" sibTransId="{807F3EEA-A98A-4DBE-802A-53AFD89FB77B}"/>
    <dgm:cxn modelId="{12CA03BF-5669-45F1-8A8E-D1ED5FBB7948}" type="presOf" srcId="{5201EAB1-1164-4ABF-9264-0CA8C66EDE7C}" destId="{74343A87-D84E-4950-A543-E30BB5BFE4C6}" srcOrd="0" destOrd="2" presId="urn:microsoft.com/office/officeart/2005/8/layout/process1"/>
    <dgm:cxn modelId="{E0CF0119-FDAB-402F-8EE0-A4B75E02C52D}" type="presOf" srcId="{807F3EEA-A98A-4DBE-802A-53AFD89FB77B}" destId="{5DE606CA-5549-42D8-8E6C-152530206AD4}" srcOrd="1" destOrd="0" presId="urn:microsoft.com/office/officeart/2005/8/layout/process1"/>
    <dgm:cxn modelId="{AE9065E1-308D-4772-B624-39FDA22E2B59}" type="presOf" srcId="{FF891A8D-79F7-4294-B022-BB3DD72C308F}" destId="{96E8D188-AC38-4E3D-9CBD-42DE4BBCAFB5}" srcOrd="0" destOrd="0" presId="urn:microsoft.com/office/officeart/2005/8/layout/process1"/>
    <dgm:cxn modelId="{C17586A0-2531-41E4-9959-A1C161D5FE97}" type="presOf" srcId="{E2DE6818-08FA-40A1-95D9-6932344E0614}" destId="{36109C6D-2CAA-421F-9A6E-708A7D2A0714}" srcOrd="0" destOrd="1" presId="urn:microsoft.com/office/officeart/2005/8/layout/process1"/>
    <dgm:cxn modelId="{FD8261F0-55D0-4594-8786-3D28B9CC9C2F}" srcId="{BC422EC6-146E-49C4-A41F-1B5BB62786B2}" destId="{5201EAB1-1164-4ABF-9264-0CA8C66EDE7C}" srcOrd="1" destOrd="0" parTransId="{2D2CCD02-7FD0-4D37-8CE4-8D2255FA7F96}" sibTransId="{561B5B76-3581-4FB7-BFEF-981BD1412AD6}"/>
    <dgm:cxn modelId="{316BCE7C-83F8-4DE3-A4D9-7E4EDE866445}" type="presOf" srcId="{69CCB6EA-3FCA-4B0F-9BBB-92E67BDB13D8}" destId="{36109C6D-2CAA-421F-9A6E-708A7D2A0714}" srcOrd="0" destOrd="0" presId="urn:microsoft.com/office/officeart/2005/8/layout/process1"/>
    <dgm:cxn modelId="{009B3A5B-F3B5-4EAA-9572-A52A3E5F3C91}" type="presOf" srcId="{BC422EC6-146E-49C4-A41F-1B5BB62786B2}" destId="{74343A87-D84E-4950-A543-E30BB5BFE4C6}" srcOrd="0" destOrd="0" presId="urn:microsoft.com/office/officeart/2005/8/layout/process1"/>
    <dgm:cxn modelId="{53BEE0A4-F657-4E09-A841-4945620E52F8}" srcId="{FF891A8D-79F7-4294-B022-BB3DD72C308F}" destId="{BC422EC6-146E-49C4-A41F-1B5BB62786B2}" srcOrd="1" destOrd="0" parTransId="{5B92D8EC-5C33-4AD3-A714-8DC0960B24BC}" sibTransId="{7BC36B32-D48E-4272-A72D-8537394FD2D6}"/>
    <dgm:cxn modelId="{0B07809E-32F0-43F5-9891-9D33EC265D2F}" type="presOf" srcId="{7A9F7971-4DD4-4466-89CA-AE19969823CE}" destId="{36109C6D-2CAA-421F-9A6E-708A7D2A0714}" srcOrd="0" destOrd="2" presId="urn:microsoft.com/office/officeart/2005/8/layout/process1"/>
    <dgm:cxn modelId="{5B50F3BB-4BB0-4E15-96A7-53C2CB98218E}" type="presOf" srcId="{7BC36B32-D48E-4272-A72D-8537394FD2D6}" destId="{2D68C0FF-E381-4A3B-A126-C1B735DDDB34}" srcOrd="1" destOrd="0" presId="urn:microsoft.com/office/officeart/2005/8/layout/process1"/>
    <dgm:cxn modelId="{E3AD2311-FB3B-435D-BDCC-54FD36799BBE}" type="presOf" srcId="{A8C69695-B753-4A1C-B781-0547F2AD5BC0}" destId="{E24DD1A9-D1A5-47FB-BA7B-9DE7C265B195}" srcOrd="0" destOrd="0" presId="urn:microsoft.com/office/officeart/2005/8/layout/process1"/>
    <dgm:cxn modelId="{36418CC2-6BEE-469D-ACCA-DF31C5DE5B3A}" type="presOf" srcId="{807F3EEA-A98A-4DBE-802A-53AFD89FB77B}" destId="{918C158A-3695-4F8F-BA77-73F177B9861A}" srcOrd="0" destOrd="0" presId="urn:microsoft.com/office/officeart/2005/8/layout/process1"/>
    <dgm:cxn modelId="{FA7283F4-998A-4E15-AF6E-16931EF1D592}" type="presOf" srcId="{7BC36B32-D48E-4272-A72D-8537394FD2D6}" destId="{E983DA86-47CE-4662-919A-9B29A7069FAA}" srcOrd="0" destOrd="0" presId="urn:microsoft.com/office/officeart/2005/8/layout/process1"/>
    <dgm:cxn modelId="{DA11CB1C-7240-4C3A-B041-3E0E147ABD17}" type="presOf" srcId="{D3D53C9B-1600-4610-9590-35A738879DDA}" destId="{E24DD1A9-D1A5-47FB-BA7B-9DE7C265B195}" srcOrd="0" destOrd="1" presId="urn:microsoft.com/office/officeart/2005/8/layout/process1"/>
    <dgm:cxn modelId="{AB486215-9429-45A3-A071-3A0BE741EDF4}" srcId="{A8C69695-B753-4A1C-B781-0547F2AD5BC0}" destId="{D3D53C9B-1600-4610-9590-35A738879DDA}" srcOrd="0" destOrd="0" parTransId="{3970E713-580E-4591-AA96-65DE542163C5}" sibTransId="{CB3941C9-DDAF-4335-829F-009980A0F562}"/>
    <dgm:cxn modelId="{37FFA133-8E91-40B0-9479-6DA1FA554430}" srcId="{BC422EC6-146E-49C4-A41F-1B5BB62786B2}" destId="{100217F8-4EEA-48B1-87AD-9A983EA7D8DE}" srcOrd="0" destOrd="0" parTransId="{93897A14-431B-4B98-8D0F-53CD35941DA3}" sibTransId="{76DB77D6-EB44-494B-AB13-3BF5C22181B2}"/>
    <dgm:cxn modelId="{2E8DD677-6736-4A4A-BE09-8A94BAE0A79F}" srcId="{69CCB6EA-3FCA-4B0F-9BBB-92E67BDB13D8}" destId="{7A9F7971-4DD4-4466-89CA-AE19969823CE}" srcOrd="1" destOrd="0" parTransId="{8DEBFBBC-62ED-4B99-BDE5-0A1524BC6A6A}" sibTransId="{7D5D31E0-28A3-4A79-900D-0365A815CE79}"/>
    <dgm:cxn modelId="{7F0AF435-65C6-4A8C-80CA-6781E495666A}" type="presParOf" srcId="{96E8D188-AC38-4E3D-9CBD-42DE4BBCAFB5}" destId="{E24DD1A9-D1A5-47FB-BA7B-9DE7C265B195}" srcOrd="0" destOrd="0" presId="urn:microsoft.com/office/officeart/2005/8/layout/process1"/>
    <dgm:cxn modelId="{FDD588DC-AB70-4E4C-9BDD-E71517095F49}" type="presParOf" srcId="{96E8D188-AC38-4E3D-9CBD-42DE4BBCAFB5}" destId="{918C158A-3695-4F8F-BA77-73F177B9861A}" srcOrd="1" destOrd="0" presId="urn:microsoft.com/office/officeart/2005/8/layout/process1"/>
    <dgm:cxn modelId="{364F5103-841C-4633-A128-9D97778C4289}" type="presParOf" srcId="{918C158A-3695-4F8F-BA77-73F177B9861A}" destId="{5DE606CA-5549-42D8-8E6C-152530206AD4}" srcOrd="0" destOrd="0" presId="urn:microsoft.com/office/officeart/2005/8/layout/process1"/>
    <dgm:cxn modelId="{660DAC99-03CC-4502-9D66-86AD59B1CEA0}" type="presParOf" srcId="{96E8D188-AC38-4E3D-9CBD-42DE4BBCAFB5}" destId="{74343A87-D84E-4950-A543-E30BB5BFE4C6}" srcOrd="2" destOrd="0" presId="urn:microsoft.com/office/officeart/2005/8/layout/process1"/>
    <dgm:cxn modelId="{8F784593-BA8F-4F7B-A806-66142F4C86F3}" type="presParOf" srcId="{96E8D188-AC38-4E3D-9CBD-42DE4BBCAFB5}" destId="{E983DA86-47CE-4662-919A-9B29A7069FAA}" srcOrd="3" destOrd="0" presId="urn:microsoft.com/office/officeart/2005/8/layout/process1"/>
    <dgm:cxn modelId="{D61EF7D4-1740-468F-81AD-6A7AA507EF6C}" type="presParOf" srcId="{E983DA86-47CE-4662-919A-9B29A7069FAA}" destId="{2D68C0FF-E381-4A3B-A126-C1B735DDDB34}" srcOrd="0" destOrd="0" presId="urn:microsoft.com/office/officeart/2005/8/layout/process1"/>
    <dgm:cxn modelId="{ADDA6ED6-3E48-4A0E-93F1-2466B8CD218B}" type="presParOf" srcId="{96E8D188-AC38-4E3D-9CBD-42DE4BBCAFB5}" destId="{36109C6D-2CAA-421F-9A6E-708A7D2A07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837776-1992-4AFE-9AC4-568C300B89ED}">
      <dsp:nvSpPr>
        <dsp:cNvPr id="0" name=""/>
        <dsp:cNvSpPr/>
      </dsp:nvSpPr>
      <dsp:spPr>
        <a:xfrm>
          <a:off x="1621" y="202946"/>
          <a:ext cx="3457336" cy="20744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/>
            <a:t>Inputs</a:t>
          </a:r>
          <a:endParaRPr lang="en-AU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dirty="0" smtClean="0"/>
            <a:t>asset state</a:t>
          </a:r>
          <a:endParaRPr lang="en-AU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dirty="0" smtClean="0"/>
            <a:t>asset ages and quantities</a:t>
          </a:r>
          <a:endParaRPr lang="en-A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dirty="0" smtClean="0"/>
            <a:t>planning parameters</a:t>
          </a:r>
          <a:endParaRPr lang="en-AU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smtClean="0"/>
            <a:t>asset </a:t>
          </a:r>
          <a:r>
            <a:rPr lang="en-AU" sz="1700" kern="1200" dirty="0" smtClean="0"/>
            <a:t>lives and replacement cost</a:t>
          </a:r>
          <a:endParaRPr lang="en-AU" sz="1700" kern="1200" dirty="0"/>
        </a:p>
      </dsp:txBody>
      <dsp:txXfrm>
        <a:off x="1621" y="202946"/>
        <a:ext cx="3457336" cy="2074402"/>
      </dsp:txXfrm>
    </dsp:sp>
    <dsp:sp modelId="{AF502BB3-8FD6-4BDA-8510-3E83833FBC52}">
      <dsp:nvSpPr>
        <dsp:cNvPr id="0" name=""/>
        <dsp:cNvSpPr/>
      </dsp:nvSpPr>
      <dsp:spPr>
        <a:xfrm>
          <a:off x="3763203" y="811438"/>
          <a:ext cx="732955" cy="8574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700" kern="1200"/>
        </a:p>
      </dsp:txBody>
      <dsp:txXfrm>
        <a:off x="3763203" y="811438"/>
        <a:ext cx="732955" cy="857419"/>
      </dsp:txXfrm>
    </dsp:sp>
    <dsp:sp modelId="{23052F5B-6152-4C2D-BCC0-8C792B2B478D}">
      <dsp:nvSpPr>
        <dsp:cNvPr id="0" name=""/>
        <dsp:cNvSpPr/>
      </dsp:nvSpPr>
      <dsp:spPr>
        <a:xfrm>
          <a:off x="4841892" y="202946"/>
          <a:ext cx="3457336" cy="20744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/>
            <a:t>Outputs</a:t>
          </a:r>
          <a:endParaRPr lang="en-AU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dirty="0" smtClean="0"/>
            <a:t>forecast replacement volumes</a:t>
          </a:r>
          <a:endParaRPr lang="en-A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dirty="0" smtClean="0"/>
            <a:t>forecast replacement capex</a:t>
          </a:r>
          <a:endParaRPr lang="en-A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dirty="0" smtClean="0"/>
            <a:t>forecast average ages</a:t>
          </a:r>
          <a:endParaRPr lang="en-AU" sz="1700" kern="1200" dirty="0"/>
        </a:p>
      </dsp:txBody>
      <dsp:txXfrm>
        <a:off x="4841892" y="202946"/>
        <a:ext cx="3457336" cy="20744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4DD1A9-D1A5-47FB-BA7B-9DE7C265B195}">
      <dsp:nvSpPr>
        <dsp:cNvPr id="0" name=""/>
        <dsp:cNvSpPr/>
      </dsp:nvSpPr>
      <dsp:spPr>
        <a:xfrm>
          <a:off x="7243" y="382779"/>
          <a:ext cx="2164996" cy="1847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>
              <a:latin typeface="+mj-lt"/>
            </a:rPr>
            <a:t>1 - Base-case</a:t>
          </a:r>
          <a:endParaRPr lang="en-AU" sz="1800" b="1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latin typeface="+mj-lt"/>
            </a:rPr>
            <a:t>Prepare individual DNSP models based upon DNSP data</a:t>
          </a:r>
          <a:endParaRPr lang="en-AU" sz="1400" kern="1200" dirty="0">
            <a:latin typeface="+mj-lt"/>
          </a:endParaRPr>
        </a:p>
      </dsp:txBody>
      <dsp:txXfrm>
        <a:off x="7243" y="382779"/>
        <a:ext cx="2164996" cy="1847012"/>
      </dsp:txXfrm>
    </dsp:sp>
    <dsp:sp modelId="{918C158A-3695-4F8F-BA77-73F177B9861A}">
      <dsp:nvSpPr>
        <dsp:cNvPr id="0" name=""/>
        <dsp:cNvSpPr/>
      </dsp:nvSpPr>
      <dsp:spPr>
        <a:xfrm>
          <a:off x="2388739" y="1037825"/>
          <a:ext cx="458979" cy="5369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/>
        </a:p>
      </dsp:txBody>
      <dsp:txXfrm>
        <a:off x="2388739" y="1037825"/>
        <a:ext cx="458979" cy="536919"/>
      </dsp:txXfrm>
    </dsp:sp>
    <dsp:sp modelId="{74343A87-D84E-4950-A543-E30BB5BFE4C6}">
      <dsp:nvSpPr>
        <dsp:cNvPr id="0" name=""/>
        <dsp:cNvSpPr/>
      </dsp:nvSpPr>
      <dsp:spPr>
        <a:xfrm>
          <a:off x="3038238" y="382779"/>
          <a:ext cx="2164996" cy="1847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>
              <a:latin typeface="+mj-lt"/>
            </a:rPr>
            <a:t>2 - Calibration</a:t>
          </a:r>
          <a:endParaRPr lang="en-AU" sz="1800" kern="1200" dirty="0" smtClean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latin typeface="+mj-lt"/>
            </a:rPr>
            <a:t>Derive  planning parameters from actual historical information of DNSP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latin typeface="+mj-lt"/>
            </a:rPr>
            <a:t>Prepare individual DNSP calibration models</a:t>
          </a:r>
          <a:endParaRPr lang="en-AU" sz="1400" kern="1200" dirty="0">
            <a:latin typeface="+mj-lt"/>
          </a:endParaRPr>
        </a:p>
      </dsp:txBody>
      <dsp:txXfrm>
        <a:off x="3038238" y="382779"/>
        <a:ext cx="2164996" cy="1847012"/>
      </dsp:txXfrm>
    </dsp:sp>
    <dsp:sp modelId="{E983DA86-47CE-4662-919A-9B29A7069FAA}">
      <dsp:nvSpPr>
        <dsp:cNvPr id="0" name=""/>
        <dsp:cNvSpPr/>
      </dsp:nvSpPr>
      <dsp:spPr>
        <a:xfrm>
          <a:off x="5419734" y="1037825"/>
          <a:ext cx="458979" cy="5369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>
            <a:latin typeface="+mj-lt"/>
          </a:endParaRPr>
        </a:p>
      </dsp:txBody>
      <dsp:txXfrm>
        <a:off x="5419734" y="1037825"/>
        <a:ext cx="458979" cy="536919"/>
      </dsp:txXfrm>
    </dsp:sp>
    <dsp:sp modelId="{36109C6D-2CAA-421F-9A6E-708A7D2A0714}">
      <dsp:nvSpPr>
        <dsp:cNvPr id="0" name=""/>
        <dsp:cNvSpPr/>
      </dsp:nvSpPr>
      <dsp:spPr>
        <a:xfrm>
          <a:off x="6069233" y="382779"/>
          <a:ext cx="2164996" cy="1847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>
              <a:latin typeface="+mj-lt"/>
            </a:rPr>
            <a:t>3- Comparison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smtClean="0">
              <a:latin typeface="+mj-lt"/>
            </a:rPr>
            <a:t>Derive benchmarks parameters based upon set of DNSPs’ calibrated planning parameters</a:t>
          </a:r>
          <a:endParaRPr lang="en-AU" sz="1400" b="1" kern="1200" dirty="0" smtClean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latin typeface="+mj-lt"/>
            </a:rPr>
            <a:t>Prepare individual DNSP benchmark models</a:t>
          </a:r>
          <a:endParaRPr lang="en-AU" sz="1400" kern="1200" dirty="0">
            <a:latin typeface="+mj-lt"/>
          </a:endParaRPr>
        </a:p>
      </dsp:txBody>
      <dsp:txXfrm>
        <a:off x="6069233" y="382779"/>
        <a:ext cx="2164996" cy="1847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6ACC3B0-CBD7-4DCD-85C6-B71BBEC9A2B8}" type="datetimeFigureOut">
              <a:rPr lang="en-US"/>
              <a:pPr>
                <a:defRPr/>
              </a:pPr>
              <a:t>4/4/2013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6F0200-AE55-4AF3-8671-65987CEB507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4193785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313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594" y="0"/>
            <a:ext cx="4303313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9588"/>
            <a:ext cx="3397250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678" y="3229277"/>
            <a:ext cx="7938870" cy="305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78"/>
            <a:ext cx="4303313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594" y="6456378"/>
            <a:ext cx="4303313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FCE94D-4365-4759-AD32-BE545986BED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65717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1</a:t>
            </a:fld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10</a:t>
            </a:fld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15</a:t>
            </a:fld>
            <a:endParaRPr lang="en-A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19</a:t>
            </a:fld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46870-D081-4020-B5B2-09D4ED363D37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27</a:t>
            </a:fld>
            <a:endParaRPr lang="en-A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29</a:t>
            </a:fld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46870-D081-4020-B5B2-09D4ED363D37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B4E37-469E-4B2F-8683-D1303958F734}" type="slidenum">
              <a:rPr lang="en-AU" smtClean="0"/>
              <a:pPr>
                <a:defRPr/>
              </a:pPr>
              <a:t>4</a:t>
            </a:fld>
            <a:endParaRPr lang="en-A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46870-D081-4020-B5B2-09D4ED363D37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CFFF35-CED2-495F-B1EA-EF1CFD6CB85F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latin typeface="+mj-lt"/>
              </a:defRPr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2CFDB-51F7-4E47-86C1-945422FD0A5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0F9B5-1D7B-48D0-8232-DFB812AAAA8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E2FCE-E845-4258-B3EA-390FC0CEC1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5AE14-5056-4DD3-A400-D3151B84811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2B4B7-43B9-4A1A-A266-B159352FC51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0D244-16C4-490C-9C8F-216E33B2075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5EE2-E420-4FE6-B14F-88AECBD85FA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1D5DE-7643-429B-BBA0-D2808F74E2E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7B0B8-BA3E-49CE-91AE-9213D5DA7F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3E7BE-F78D-48FE-BEDA-65FE206A0C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6F320-7931-4F7E-8367-E40B1C6DC82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956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5D17C73-10AA-4BFA-99E4-4EFCB61D1A7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5" r:id="rId2"/>
    <p:sldLayoutId id="2147483834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5" r:id="rId9"/>
    <p:sldLayoutId id="2147483831" r:id="rId10"/>
    <p:sldLayoutId id="214748383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Replacement capex regulatory tool</a:t>
            </a:r>
            <a:br>
              <a:rPr lang="en-AU" sz="4400" dirty="0" smtClean="0"/>
            </a:br>
            <a:r>
              <a:rPr lang="en-AU" sz="4400" dirty="0" smtClean="0"/>
              <a:t>- AER </a:t>
            </a:r>
            <a:r>
              <a:rPr lang="en-AU" sz="3600" dirty="0" smtClean="0"/>
              <a:t>REPEX tool tutorial</a:t>
            </a:r>
            <a:r>
              <a:rPr lang="en-AU" sz="4400" dirty="0" smtClean="0"/>
              <a:t/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r>
              <a:rPr lang="en-AU" sz="2800" dirty="0" smtClean="0"/>
              <a:t>Presentation</a:t>
            </a:r>
            <a:br>
              <a:rPr lang="en-AU" sz="2800" dirty="0" smtClean="0"/>
            </a:br>
            <a:r>
              <a:rPr lang="en-AU" sz="2800" dirty="0" smtClean="0"/>
              <a:t>Nuttall Consulting</a:t>
            </a:r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data requirements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Format of network model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4"/>
            <a:ext cx="8229600" cy="1389928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Physical representation of network – volumes of assets</a:t>
            </a:r>
          </a:p>
          <a:p>
            <a:pPr eaLnBrk="1" hangingPunct="1">
              <a:defRPr/>
            </a:pPr>
            <a:r>
              <a:rPr lang="en-AU" dirty="0" smtClean="0"/>
              <a:t>Multiple asset categories used to improve accuracy</a:t>
            </a:r>
          </a:p>
          <a:p>
            <a:pPr lvl="1" eaLnBrk="1" hangingPunct="1">
              <a:defRPr/>
            </a:pPr>
            <a:r>
              <a:rPr lang="en-AU" dirty="0" smtClean="0"/>
              <a:t>allows for differences between networks</a:t>
            </a:r>
          </a:p>
          <a:p>
            <a:pPr lvl="1" eaLnBrk="1" hangingPunct="1">
              <a:defRPr/>
            </a:pPr>
            <a:r>
              <a:rPr lang="en-AU" dirty="0" smtClean="0"/>
              <a:t>reduce impact of aggregation</a:t>
            </a:r>
          </a:p>
          <a:p>
            <a:pPr lvl="0" eaLnBrk="1" hangingPunct="1">
              <a:defRPr/>
            </a:pPr>
            <a:endParaRPr lang="en-AU" sz="1000" dirty="0" smtClean="0"/>
          </a:p>
          <a:p>
            <a:pPr lvl="0" eaLnBrk="1" hangingPunct="1">
              <a:defRPr/>
            </a:pPr>
            <a:r>
              <a:rPr lang="en-AU" sz="2400" dirty="0" smtClean="0"/>
              <a:t>For example, for </a:t>
            </a:r>
            <a:r>
              <a:rPr lang="en-AU" sz="2400" b="1" dirty="0" smtClean="0"/>
              <a:t>poles</a:t>
            </a:r>
            <a:r>
              <a:rPr lang="en-AU" sz="2400" dirty="0" smtClean="0"/>
              <a:t> we may have separate categories</a:t>
            </a:r>
          </a:p>
          <a:p>
            <a:pPr marL="912813" lvl="1">
              <a:defRPr/>
            </a:pPr>
            <a:r>
              <a:rPr lang="en-AU" sz="2300" dirty="0" smtClean="0"/>
              <a:t>Different voltage levels carried by poles</a:t>
            </a:r>
          </a:p>
          <a:p>
            <a:pPr marL="912813" lvl="1">
              <a:defRPr/>
            </a:pPr>
            <a:r>
              <a:rPr lang="en-AU" sz="2300" dirty="0" smtClean="0"/>
              <a:t>Different pole construction materials</a:t>
            </a:r>
          </a:p>
          <a:p>
            <a:pPr marL="912813" lvl="1">
              <a:defRPr/>
            </a:pPr>
            <a:r>
              <a:rPr lang="en-AU" sz="2300" dirty="0" smtClean="0"/>
              <a:t>Different locations.</a:t>
            </a:r>
            <a:endParaRPr lang="en-AU" sz="2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0845" y="5830785"/>
            <a:ext cx="8083134" cy="59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AU" sz="2400" dirty="0" smtClean="0">
                <a:solidFill>
                  <a:schemeClr val="accent1"/>
                </a:solidFill>
                <a:latin typeface="+mj-lt"/>
                <a:cs typeface="+mn-cs"/>
              </a:rPr>
              <a:t>Historically 30 – 100 separate asset categories defined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Data – asset grouping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4"/>
            <a:ext cx="8229600" cy="1033667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Each </a:t>
            </a:r>
            <a:r>
              <a:rPr lang="en-AU" b="1" dirty="0" smtClean="0"/>
              <a:t>asset category </a:t>
            </a:r>
            <a:r>
              <a:rPr lang="en-AU" dirty="0" smtClean="0"/>
              <a:t>must be assigned to an </a:t>
            </a:r>
            <a:r>
              <a:rPr lang="en-AU" b="1" dirty="0" smtClean="0"/>
              <a:t>asset group</a:t>
            </a:r>
          </a:p>
          <a:p>
            <a:pPr lvl="1" eaLnBrk="1" hangingPunct="1">
              <a:defRPr/>
            </a:pPr>
            <a:r>
              <a:rPr lang="en-AU" dirty="0" smtClean="0"/>
              <a:t>allows aggregation for analysis and reporting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14601" y="3028207"/>
            <a:ext cx="8083134" cy="629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AU" sz="2400" b="1" dirty="0" smtClean="0">
                <a:solidFill>
                  <a:schemeClr val="accent1"/>
                </a:solidFill>
                <a:latin typeface="+mj-lt"/>
                <a:cs typeface="+mn-cs"/>
              </a:rPr>
              <a:t>AER</a:t>
            </a:r>
            <a:r>
              <a:rPr lang="en-AU" sz="2400" dirty="0" smtClean="0">
                <a:solidFill>
                  <a:schemeClr val="accent1"/>
                </a:solidFill>
                <a:latin typeface="+mj-lt"/>
                <a:cs typeface="+mn-cs"/>
              </a:rPr>
              <a:t> previously defined 13 asset groups for distribution</a:t>
            </a:r>
          </a:p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AU" sz="2400" b="1" dirty="0" smtClean="0">
              <a:latin typeface="+mj-lt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3137" y="3942605"/>
          <a:ext cx="8395854" cy="18855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98618"/>
                <a:gridCol w="2798618"/>
                <a:gridCol w="2798618"/>
              </a:tblGrid>
              <a:tr h="377108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Poles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Distribution transformers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Zone other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</a:tr>
              <a:tr h="377108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Pole top structures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Distribution switchgear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SCADA and protection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</a:tr>
              <a:tr h="377108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Conductors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Distribution other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Other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</a:tr>
              <a:tr h="377108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Underground cables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Zone</a:t>
                      </a:r>
                      <a:r>
                        <a:rPr lang="en-AU" baseline="0" dirty="0" smtClean="0">
                          <a:latin typeface="+mj-lt"/>
                        </a:rPr>
                        <a:t> transformers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>
                        <a:latin typeface="+mj-lt"/>
                      </a:endParaRPr>
                    </a:p>
                  </a:txBody>
                  <a:tcPr/>
                </a:tc>
              </a:tr>
              <a:tr h="377108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Services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+mj-lt"/>
                        </a:rPr>
                        <a:t>Zone switchgear</a:t>
                      </a:r>
                      <a:endParaRPr lang="en-A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Data – asset category data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168753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For </a:t>
            </a:r>
            <a:r>
              <a:rPr lang="en-AU" u="sng" dirty="0" smtClean="0"/>
              <a:t>each</a:t>
            </a:r>
            <a:r>
              <a:rPr lang="en-AU" dirty="0" smtClean="0"/>
              <a:t> asset category</a:t>
            </a:r>
          </a:p>
          <a:p>
            <a:pPr marL="850900" lvl="1" indent="-457200" eaLnBrk="1" hangingPunct="1">
              <a:buFont typeface="+mj-lt"/>
              <a:buAutoNum type="arabicPeriod"/>
              <a:defRPr/>
            </a:pPr>
            <a:r>
              <a:rPr lang="en-AU" b="1" dirty="0"/>
              <a:t>Asset group ID</a:t>
            </a:r>
          </a:p>
          <a:p>
            <a:pPr marL="850900" lvl="1" indent="-457200" eaLnBrk="1" hangingPunct="1">
              <a:buFont typeface="+mj-lt"/>
              <a:buAutoNum type="arabicPeriod"/>
              <a:defRPr/>
            </a:pPr>
            <a:r>
              <a:rPr lang="en-AU" b="1" dirty="0"/>
              <a:t>Asset replacement unit cost</a:t>
            </a:r>
            <a:r>
              <a:rPr lang="en-AU" dirty="0"/>
              <a:t> (mean unit cost</a:t>
            </a:r>
            <a:r>
              <a:rPr lang="en-AU" dirty="0" smtClean="0"/>
              <a:t>)</a:t>
            </a:r>
          </a:p>
          <a:p>
            <a:pPr marL="850900" lvl="1" indent="-457200" eaLnBrk="1" hangingPunct="1">
              <a:buFont typeface="+mj-lt"/>
              <a:buAutoNum type="arabicPeriod"/>
              <a:defRPr/>
            </a:pPr>
            <a:r>
              <a:rPr lang="en-AU" b="1" dirty="0"/>
              <a:t>Asset replacement life parameters</a:t>
            </a:r>
          </a:p>
          <a:p>
            <a:pPr marL="1125537" lvl="2" indent="-457200" eaLnBrk="1" hangingPunct="1">
              <a:buFont typeface="+mj-lt"/>
              <a:buAutoNum type="alphaLcParenR"/>
              <a:defRPr/>
            </a:pPr>
            <a:r>
              <a:rPr lang="en-AU" dirty="0"/>
              <a:t>Mean life</a:t>
            </a:r>
          </a:p>
          <a:p>
            <a:pPr marL="1125537" lvl="2" indent="-457200" eaLnBrk="1" hangingPunct="1">
              <a:buFont typeface="+mj-lt"/>
              <a:buAutoNum type="alphaLcParenR"/>
              <a:defRPr/>
            </a:pPr>
            <a:r>
              <a:rPr lang="en-AU" dirty="0"/>
              <a:t>Standard deviation</a:t>
            </a:r>
          </a:p>
          <a:p>
            <a:pPr lvl="2" eaLnBrk="1" hangingPunct="1">
              <a:buNone/>
              <a:defRPr/>
            </a:pPr>
            <a:r>
              <a:rPr lang="en-AU" dirty="0"/>
              <a:t>(</a:t>
            </a:r>
            <a:r>
              <a:rPr lang="en-AU" i="1" dirty="0"/>
              <a:t>assumes a normal distribution</a:t>
            </a:r>
            <a:r>
              <a:rPr lang="en-AU" dirty="0"/>
              <a:t>) </a:t>
            </a:r>
          </a:p>
          <a:p>
            <a:pPr marL="850900" lvl="1" indent="-457200" eaLnBrk="1" hangingPunct="1">
              <a:buFont typeface="+mj-lt"/>
              <a:buAutoNum type="arabicPeriod"/>
              <a:defRPr/>
            </a:pPr>
            <a:r>
              <a:rPr lang="en-AU" b="1" dirty="0"/>
              <a:t>Replacement method</a:t>
            </a:r>
          </a:p>
          <a:p>
            <a:pPr marL="850900" lvl="1" indent="-457200" eaLnBrk="1" hangingPunct="1">
              <a:buFont typeface="+mj-lt"/>
              <a:buAutoNum type="arabicPeriod"/>
              <a:defRPr/>
            </a:pPr>
            <a:r>
              <a:rPr lang="en-AU" b="1" dirty="0" smtClean="0"/>
              <a:t>Age profile </a:t>
            </a:r>
            <a:r>
              <a:rPr lang="en-AU" dirty="0" smtClean="0"/>
              <a:t>– array of the volume of assets at ages (0 to 90 years old)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Supporting data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44188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Previous RINs have included information requests to support DNSP data and aid in the AER’s analysis</a:t>
            </a:r>
          </a:p>
          <a:p>
            <a:pPr lvl="1" eaLnBrk="1" hangingPunct="1">
              <a:defRPr/>
            </a:pPr>
            <a:r>
              <a:rPr lang="en-AU" dirty="0" smtClean="0"/>
              <a:t>For each asset category defined by the DNSP</a:t>
            </a:r>
          </a:p>
          <a:p>
            <a:pPr lvl="2" eaLnBrk="1" hangingPunct="1">
              <a:defRPr/>
            </a:pPr>
            <a:r>
              <a:rPr lang="en-AU" dirty="0" smtClean="0"/>
              <a:t>descriptions of the asset category</a:t>
            </a:r>
          </a:p>
          <a:p>
            <a:pPr lvl="2" eaLnBrk="1" hangingPunct="1">
              <a:defRPr/>
            </a:pPr>
            <a:r>
              <a:rPr lang="en-AU" dirty="0" smtClean="0"/>
              <a:t>historical asset replacement levels and expenditure</a:t>
            </a:r>
          </a:p>
          <a:p>
            <a:pPr lvl="2" eaLnBrk="1" hangingPunct="1">
              <a:defRPr/>
            </a:pPr>
            <a:r>
              <a:rPr lang="en-AU" dirty="0" smtClean="0"/>
              <a:t>explanations of the DNSP’s determination of asset life parameters, including appropriate distributions</a:t>
            </a:r>
          </a:p>
          <a:p>
            <a:pPr lvl="2" eaLnBrk="1" hangingPunct="1">
              <a:defRPr/>
            </a:pPr>
            <a:r>
              <a:rPr lang="en-AU" dirty="0" smtClean="0"/>
              <a:t>explanations of the DNSP’s determination of the unit costs, including variability and relationship to historical costs </a:t>
            </a:r>
          </a:p>
          <a:p>
            <a:pPr lvl="1" eaLnBrk="1" hangingPunct="1">
              <a:buNone/>
              <a:defRPr/>
            </a:pP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Overview of workbook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workbook structure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44188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Input sheets</a:t>
            </a:r>
          </a:p>
          <a:p>
            <a:pPr lvl="1" eaLnBrk="1" hangingPunct="1">
              <a:defRPr/>
            </a:pPr>
            <a:r>
              <a:rPr lang="en-AU" dirty="0" smtClean="0"/>
              <a:t>Model initialisation data sheet – “Tables”</a:t>
            </a:r>
          </a:p>
          <a:p>
            <a:pPr lvl="1" eaLnBrk="1" hangingPunct="1">
              <a:defRPr/>
            </a:pPr>
            <a:r>
              <a:rPr lang="en-AU" dirty="0" smtClean="0"/>
              <a:t>Asset category data input sheet – “Asset data”</a:t>
            </a:r>
          </a:p>
          <a:p>
            <a:pPr eaLnBrk="1" hangingPunct="1">
              <a:defRPr/>
            </a:pPr>
            <a:r>
              <a:rPr lang="en-AU" dirty="0" smtClean="0"/>
              <a:t>Output sheets</a:t>
            </a:r>
          </a:p>
          <a:p>
            <a:pPr lvl="1" eaLnBrk="1" hangingPunct="1">
              <a:defRPr/>
            </a:pPr>
            <a:r>
              <a:rPr lang="en-AU" dirty="0" smtClean="0"/>
              <a:t>Asset category summary sheet – “Age profile summary”</a:t>
            </a:r>
          </a:p>
          <a:p>
            <a:pPr lvl="1" eaLnBrk="1" hangingPunct="1">
              <a:defRPr/>
            </a:pPr>
            <a:r>
              <a:rPr lang="en-AU" dirty="0" smtClean="0"/>
              <a:t>Replacement forecast sheet – “RRR </a:t>
            </a:r>
            <a:r>
              <a:rPr lang="en-AU" dirty="0" err="1" smtClean="0"/>
              <a:t>hist-forc</a:t>
            </a:r>
            <a:r>
              <a:rPr lang="en-AU" dirty="0" smtClean="0"/>
              <a:t>”</a:t>
            </a:r>
          </a:p>
          <a:p>
            <a:pPr eaLnBrk="1" hangingPunct="1">
              <a:defRPr/>
            </a:pPr>
            <a:r>
              <a:rPr lang="en-AU" dirty="0" smtClean="0"/>
              <a:t>Chart sheets</a:t>
            </a:r>
          </a:p>
          <a:p>
            <a:pPr lvl="1" eaLnBrk="1" hangingPunct="1">
              <a:defRPr/>
            </a:pPr>
            <a:r>
              <a:rPr lang="en-AU" dirty="0" smtClean="0"/>
              <a:t>Age profile – “age profile”</a:t>
            </a:r>
          </a:p>
          <a:p>
            <a:pPr lvl="1" eaLnBrk="1" hangingPunct="1">
              <a:defRPr/>
            </a:pPr>
            <a:r>
              <a:rPr lang="en-AU" dirty="0" smtClean="0"/>
              <a:t>Replacement forecast – “Forecast Ch1” and “Forecast Ch2”</a:t>
            </a:r>
          </a:p>
          <a:p>
            <a:pPr eaLnBrk="1" hangingPunct="1">
              <a:defRPr/>
            </a:pPr>
            <a:r>
              <a:rPr lang="en-AU" i="1" dirty="0" smtClean="0"/>
              <a:t>Internal calculation sheets</a:t>
            </a:r>
          </a:p>
          <a:p>
            <a:pPr eaLnBrk="1" hangingPunct="1">
              <a:defRPr/>
            </a:pPr>
            <a:endParaRPr lang="en-AU" dirty="0" smtClean="0"/>
          </a:p>
          <a:p>
            <a:pPr lvl="1" eaLnBrk="1" hangingPunct="1">
              <a:buNone/>
              <a:defRPr/>
            </a:pP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</p:spTree>
    <p:extLst>
      <p:ext uri="{BB962C8B-B14F-4D97-AF65-F5344CB8AC3E}">
        <p14:creationId xmlns="" xmlns:p14="http://schemas.microsoft.com/office/powerpoint/2010/main" val="268204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16577" y="2695699"/>
            <a:ext cx="8229600" cy="1420338"/>
          </a:xfrm>
        </p:spPr>
        <p:txBody>
          <a:bodyPr/>
          <a:lstStyle/>
          <a:p>
            <a:pPr algn="ctr" eaLnBrk="1" hangingPunct="1"/>
            <a:r>
              <a:rPr lang="en-AU" dirty="0" smtClean="0"/>
              <a:t>Overview of demo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="" xmlns:p14="http://schemas.microsoft.com/office/powerpoint/2010/main" val="14616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16577" y="2695699"/>
            <a:ext cx="8229600" cy="1420338"/>
          </a:xfrm>
        </p:spPr>
        <p:txBody>
          <a:bodyPr/>
          <a:lstStyle/>
          <a:p>
            <a:pPr algn="ctr" eaLnBrk="1" hangingPunct="1"/>
            <a:r>
              <a:rPr lang="en-AU" dirty="0" smtClean="0"/>
              <a:t>See handbook for more detailed reference material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Replacement algorithm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="" xmlns:p14="http://schemas.microsoft.com/office/powerpoint/2010/main" val="16374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/>
              <a:t>P</a:t>
            </a:r>
            <a:r>
              <a:rPr lang="en-AU" dirty="0" smtClean="0"/>
              <a:t>urpose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2113" y="1863725"/>
            <a:ext cx="8383587" cy="4608513"/>
          </a:xfrm>
        </p:spPr>
        <p:txBody>
          <a:bodyPr/>
          <a:lstStyle/>
          <a:p>
            <a:pPr eaLnBrk="1" hangingPunct="1">
              <a:defRPr/>
            </a:pPr>
            <a:r>
              <a:rPr lang="en-AU" sz="3200" dirty="0" smtClean="0"/>
              <a:t>overview of the form and use of the AER’s </a:t>
            </a:r>
            <a:r>
              <a:rPr lang="en-AU" sz="3200" dirty="0" err="1" smtClean="0"/>
              <a:t>repex</a:t>
            </a:r>
            <a:r>
              <a:rPr lang="en-AU" sz="3200" dirty="0" smtClean="0"/>
              <a:t> tool</a:t>
            </a:r>
          </a:p>
          <a:p>
            <a:pPr eaLnBrk="1" hangingPunct="1">
              <a:defRPr/>
            </a:pPr>
            <a:endParaRPr lang="en-AU" dirty="0" smtClean="0"/>
          </a:p>
          <a:p>
            <a:pPr eaLnBrk="1" hangingPunct="1">
              <a:defRPr/>
            </a:pPr>
            <a:r>
              <a:rPr lang="en-AU" b="1" dirty="0" smtClean="0"/>
              <a:t>Not</a:t>
            </a:r>
          </a:p>
          <a:p>
            <a:pPr lvl="1" eaLnBrk="1" hangingPunct="1">
              <a:defRPr/>
            </a:pPr>
            <a:r>
              <a:rPr lang="en-AU" dirty="0" smtClean="0"/>
              <a:t>Detailed reference material on the underlying spreadsheets </a:t>
            </a:r>
          </a:p>
          <a:p>
            <a:pPr lvl="1" eaLnBrk="1" hangingPunct="1">
              <a:defRPr/>
            </a:pPr>
            <a:r>
              <a:rPr lang="en-AU" dirty="0" smtClean="0"/>
              <a:t>Defence of the tool’s regulatory role and suitability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Forecasting algorithm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35164"/>
            <a:ext cx="8229600" cy="974292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To account for variations in lives, a </a:t>
            </a:r>
            <a:r>
              <a:rPr lang="en-AU" i="1" dirty="0" smtClean="0"/>
              <a:t>probabilistic</a:t>
            </a:r>
            <a:r>
              <a:rPr lang="en-AU" dirty="0" smtClean="0"/>
              <a:t> asset replacement life is used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71948" y="4358258"/>
            <a:ext cx="1745673" cy="1199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Probabilistic model</a:t>
            </a:r>
            <a:endParaRPr lang="en-AU" dirty="0"/>
          </a:p>
        </p:txBody>
      </p:sp>
      <p:sp>
        <p:nvSpPr>
          <p:cNvPr id="8" name="Right Arrow 7"/>
          <p:cNvSpPr/>
          <p:nvPr/>
        </p:nvSpPr>
        <p:spPr>
          <a:xfrm>
            <a:off x="1852551" y="4941931"/>
            <a:ext cx="80752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ight Arrow 8"/>
          <p:cNvSpPr/>
          <p:nvPr/>
        </p:nvSpPr>
        <p:spPr>
          <a:xfrm>
            <a:off x="4415576" y="4939956"/>
            <a:ext cx="80752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ounded Rectangle 9"/>
          <p:cNvSpPr/>
          <p:nvPr/>
        </p:nvSpPr>
        <p:spPr>
          <a:xfrm>
            <a:off x="5246848" y="4356283"/>
            <a:ext cx="1745673" cy="1199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latin typeface="+mj-lt"/>
              </a:rPr>
              <a:t>X</a:t>
            </a:r>
            <a:endParaRPr lang="en-AU" sz="2400" dirty="0">
              <a:latin typeface="+mj-lt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6978601" y="4937981"/>
            <a:ext cx="80752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ight Arrow 11"/>
          <p:cNvSpPr/>
          <p:nvPr/>
        </p:nvSpPr>
        <p:spPr>
          <a:xfrm rot="5400000">
            <a:off x="3347361" y="4121116"/>
            <a:ext cx="3789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938148" y="4690765"/>
            <a:ext cx="1579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>
                <a:latin typeface="+mj-lt"/>
              </a:rPr>
              <a:t>Asset state</a:t>
            </a:r>
          </a:p>
          <a:p>
            <a:r>
              <a:rPr lang="en-AU" sz="1400" dirty="0" smtClean="0">
                <a:latin typeface="+mj-lt"/>
              </a:rPr>
              <a:t>volume of </a:t>
            </a:r>
          </a:p>
          <a:p>
            <a:r>
              <a:rPr lang="en-AU" sz="1400" dirty="0" smtClean="0">
                <a:latin typeface="+mj-lt"/>
              </a:rPr>
              <a:t>assets survived to age - </a:t>
            </a:r>
            <a:r>
              <a:rPr lang="en-AU" sz="1400" i="1" dirty="0" smtClean="0">
                <a:latin typeface="+mj-lt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27513" y="4415646"/>
            <a:ext cx="83325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>
                <a:latin typeface="+mj-lt"/>
              </a:rPr>
              <a:t>Volume</a:t>
            </a:r>
          </a:p>
          <a:p>
            <a:r>
              <a:rPr lang="en-AU" sz="1400" b="1" dirty="0" smtClean="0">
                <a:latin typeface="+mj-lt"/>
              </a:rPr>
              <a:t>replaced</a:t>
            </a:r>
          </a:p>
          <a:p>
            <a:endParaRPr lang="en-AU" sz="1000" b="1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21164" y="4627438"/>
            <a:ext cx="833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>
                <a:latin typeface="+mj-lt"/>
              </a:rPr>
              <a:t>Capex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83831" y="3156913"/>
            <a:ext cx="47263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 smtClean="0">
                <a:latin typeface="+mj-lt"/>
              </a:rPr>
              <a:t>Planning parameters</a:t>
            </a:r>
          </a:p>
          <a:p>
            <a:r>
              <a:rPr lang="en-AU" sz="1400" dirty="0" smtClean="0">
                <a:latin typeface="+mj-lt"/>
              </a:rPr>
              <a:t>          asset life                                         replacement unit cost</a:t>
            </a:r>
          </a:p>
          <a:p>
            <a:r>
              <a:rPr lang="en-AU" sz="1400" dirty="0" smtClean="0">
                <a:latin typeface="+mj-lt"/>
              </a:rPr>
              <a:t>(probability distribution)</a:t>
            </a:r>
          </a:p>
        </p:txBody>
      </p:sp>
      <p:sp>
        <p:nvSpPr>
          <p:cNvPr id="18" name="Right Arrow 17"/>
          <p:cNvSpPr/>
          <p:nvPr/>
        </p:nvSpPr>
        <p:spPr>
          <a:xfrm rot="5400000">
            <a:off x="5910386" y="4131016"/>
            <a:ext cx="3789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18877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probabilistic algorithm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35164"/>
            <a:ext cx="8229600" cy="974292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Use </a:t>
            </a:r>
            <a:r>
              <a:rPr lang="en-AU" i="1" dirty="0" smtClean="0"/>
              <a:t>survivor </a:t>
            </a:r>
            <a:r>
              <a:rPr lang="en-AU" dirty="0" smtClean="0"/>
              <a:t>/ </a:t>
            </a:r>
            <a:r>
              <a:rPr lang="en-AU" i="1" dirty="0" smtClean="0"/>
              <a:t>hazard curve </a:t>
            </a:r>
            <a:r>
              <a:rPr lang="en-AU" dirty="0" smtClean="0"/>
              <a:t>principles to predict replacement quantities in a forecast year</a:t>
            </a:r>
          </a:p>
          <a:p>
            <a:pPr lvl="1" eaLnBrk="1" hangingPunct="1">
              <a:defRPr/>
            </a:pPr>
            <a:r>
              <a:rPr lang="en-AU" sz="2000" dirty="0" smtClean="0"/>
              <a:t>Given</a:t>
            </a:r>
          </a:p>
          <a:p>
            <a:pPr lvl="2" eaLnBrk="1" hangingPunct="1">
              <a:defRPr/>
            </a:pPr>
            <a:r>
              <a:rPr lang="en-AU" dirty="0" smtClean="0"/>
              <a:t>the </a:t>
            </a:r>
            <a:r>
              <a:rPr lang="en-AU" i="1" dirty="0" smtClean="0"/>
              <a:t>unconditional</a:t>
            </a:r>
            <a:r>
              <a:rPr lang="en-AU" dirty="0" smtClean="0"/>
              <a:t> probability distribution for the replacement life of the asset  </a:t>
            </a:r>
          </a:p>
          <a:p>
            <a:pPr lvl="2" eaLnBrk="1" hangingPunct="1">
              <a:defRPr/>
            </a:pPr>
            <a:r>
              <a:rPr lang="en-AU" dirty="0" smtClean="0"/>
              <a:t>existing volume of assets at a certain age – i.e. the volume of assets that have survived to that age</a:t>
            </a:r>
          </a:p>
          <a:p>
            <a:pPr lvl="1" eaLnBrk="1" hangingPunct="1">
              <a:defRPr/>
            </a:pPr>
            <a:r>
              <a:rPr lang="en-AU" sz="2000" dirty="0" smtClean="0"/>
              <a:t>The unconditional probability distribution is then transformed into a conditional distribution appropriate for the assets, </a:t>
            </a:r>
            <a:r>
              <a:rPr lang="en-AU" sz="2000" b="1" dirty="0" smtClean="0"/>
              <a:t>given they have survived to that age</a:t>
            </a:r>
            <a:endParaRPr lang="en-AU" sz="2000" dirty="0" smtClean="0"/>
          </a:p>
          <a:p>
            <a:pPr lvl="1" eaLnBrk="1" hangingPunct="1">
              <a:defRPr/>
            </a:pPr>
            <a:r>
              <a:rPr lang="en-AU" sz="2000" dirty="0" smtClean="0"/>
              <a:t>The condition probability distribution is then used to determine the proportion of these asset replaced in future years</a:t>
            </a:r>
          </a:p>
        </p:txBody>
      </p:sp>
    </p:spTree>
    <p:extLst>
      <p:ext uri="{BB962C8B-B14F-4D97-AF65-F5344CB8AC3E}">
        <p14:creationId xmlns="" xmlns:p14="http://schemas.microsoft.com/office/powerpoint/2010/main" val="22335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VBA 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2509"/>
          </a:xfrm>
        </p:spPr>
        <p:txBody>
          <a:bodyPr/>
          <a:lstStyle/>
          <a:p>
            <a:pPr eaLnBrk="1" hangingPunct="1">
              <a:defRPr/>
            </a:pPr>
            <a:r>
              <a:rPr lang="en-AU" sz="2000" dirty="0" smtClean="0"/>
              <a:t>Array function</a:t>
            </a:r>
          </a:p>
          <a:p>
            <a:pPr eaLnBrk="1" hangingPunct="1">
              <a:defRPr/>
            </a:pPr>
            <a:r>
              <a:rPr lang="en-AU" sz="2000" dirty="0" smtClean="0"/>
              <a:t>=</a:t>
            </a:r>
            <a:r>
              <a:rPr lang="en-AU" sz="2000" dirty="0" err="1" smtClean="0"/>
              <a:t>repcalc</a:t>
            </a:r>
            <a:r>
              <a:rPr lang="en-AU" sz="2000" dirty="0" smtClean="0"/>
              <a:t>(age profile, method, life, SD, years, recursive, initial year)</a:t>
            </a:r>
          </a:p>
          <a:p>
            <a:pPr eaLnBrk="1" hangingPunct="1">
              <a:defRPr/>
            </a:pPr>
            <a:r>
              <a:rPr lang="en-AU" sz="2000" dirty="0" smtClean="0"/>
              <a:t>Inputs</a:t>
            </a:r>
          </a:p>
          <a:p>
            <a:pPr lvl="1" eaLnBrk="1" hangingPunct="1">
              <a:defRPr/>
            </a:pPr>
            <a:r>
              <a:rPr lang="en-AU" sz="1800" dirty="0" smtClean="0"/>
              <a:t>Age profile – array of age profile (replacement cost by installation date)</a:t>
            </a:r>
          </a:p>
          <a:p>
            <a:pPr lvl="1" eaLnBrk="1" hangingPunct="1">
              <a:defRPr/>
            </a:pPr>
            <a:r>
              <a:rPr lang="en-AU" sz="1800" dirty="0" smtClean="0"/>
              <a:t>Method – replacement method</a:t>
            </a:r>
          </a:p>
          <a:p>
            <a:pPr lvl="1" eaLnBrk="1" hangingPunct="1">
              <a:defRPr/>
            </a:pPr>
            <a:r>
              <a:rPr lang="en-AU" sz="1800" dirty="0" smtClean="0"/>
              <a:t>Life – mean replacement life</a:t>
            </a:r>
          </a:p>
          <a:p>
            <a:pPr lvl="1" eaLnBrk="1" hangingPunct="1">
              <a:defRPr/>
            </a:pPr>
            <a:r>
              <a:rPr lang="en-AU" sz="1800" dirty="0" smtClean="0"/>
              <a:t>SD – standard deviation of life</a:t>
            </a:r>
          </a:p>
          <a:p>
            <a:pPr lvl="1" eaLnBrk="1" hangingPunct="1">
              <a:defRPr/>
            </a:pPr>
            <a:r>
              <a:rPr lang="en-AU" sz="1800" dirty="0" smtClean="0"/>
              <a:t>Years – number of years for forecast</a:t>
            </a:r>
          </a:p>
          <a:p>
            <a:pPr lvl="1" eaLnBrk="1" hangingPunct="1">
              <a:defRPr/>
            </a:pPr>
            <a:r>
              <a:rPr lang="en-AU" sz="1800" dirty="0" smtClean="0"/>
              <a:t>Recursive – if TRUE, allow replaced assets to be replaced</a:t>
            </a:r>
          </a:p>
          <a:p>
            <a:pPr lvl="1" eaLnBrk="1" hangingPunct="1">
              <a:defRPr/>
            </a:pPr>
            <a:r>
              <a:rPr lang="en-AU" sz="1800" dirty="0" smtClean="0"/>
              <a:t>Initial year -  if TRUE, 1</a:t>
            </a:r>
            <a:r>
              <a:rPr lang="en-AU" sz="1800" baseline="30000" dirty="0" smtClean="0"/>
              <a:t>st</a:t>
            </a:r>
            <a:r>
              <a:rPr lang="en-AU" sz="1800" dirty="0" smtClean="0"/>
              <a:t> year of forecast is year after last year of age profile</a:t>
            </a:r>
          </a:p>
          <a:p>
            <a:pPr eaLnBrk="1" hangingPunct="1">
              <a:defRPr/>
            </a:pPr>
            <a:r>
              <a:rPr lang="en-AU" sz="2000" dirty="0" smtClean="0"/>
              <a:t>Outputs</a:t>
            </a:r>
            <a:endParaRPr lang="en-AU" sz="2000" dirty="0"/>
          </a:p>
          <a:p>
            <a:pPr lvl="1" eaLnBrk="1" hangingPunct="1">
              <a:defRPr/>
            </a:pPr>
            <a:r>
              <a:rPr lang="en-AU" sz="1800" dirty="0" smtClean="0"/>
              <a:t>Array of forecast replacement expenditure by year </a:t>
            </a:r>
            <a:endParaRPr lang="en-AU" sz="1800" dirty="0"/>
          </a:p>
          <a:p>
            <a:pPr lvl="1" eaLnBrk="1" hangingPunct="1">
              <a:defRPr/>
            </a:pPr>
            <a:r>
              <a:rPr lang="en-AU" sz="1800" dirty="0" smtClean="0"/>
              <a:t>Array of forecast average age  by year</a:t>
            </a:r>
            <a:endParaRPr lang="en-AU" sz="1800" dirty="0"/>
          </a:p>
        </p:txBody>
      </p:sp>
    </p:spTree>
    <p:extLst>
      <p:ext uri="{BB962C8B-B14F-4D97-AF65-F5344CB8AC3E}">
        <p14:creationId xmlns="" xmlns:p14="http://schemas.microsoft.com/office/powerpoint/2010/main" val="27775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VBA function – worked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2509"/>
          </a:xfrm>
        </p:spPr>
        <p:txBody>
          <a:bodyPr/>
          <a:lstStyle/>
          <a:p>
            <a:pPr eaLnBrk="1" hangingPunct="1">
              <a:defRPr/>
            </a:pPr>
            <a:r>
              <a:rPr lang="en-AU" sz="2000" dirty="0" smtClean="0"/>
              <a:t>Pre-function calculations – to form age profile for VBA function</a:t>
            </a:r>
          </a:p>
          <a:p>
            <a:pPr lvl="1" eaLnBrk="1" hangingPunct="1">
              <a:defRPr/>
            </a:pPr>
            <a:r>
              <a:rPr lang="en-AU" sz="1800" dirty="0" smtClean="0"/>
              <a:t>Asset data sheet</a:t>
            </a:r>
          </a:p>
          <a:p>
            <a:pPr lvl="2" eaLnBrk="1" hangingPunct="1">
              <a:defRPr/>
            </a:pPr>
            <a:r>
              <a:rPr lang="en-AU" sz="1500" dirty="0" smtClean="0"/>
              <a:t>Use input </a:t>
            </a:r>
            <a:r>
              <a:rPr lang="en-AU" sz="1500" i="1" dirty="0" smtClean="0"/>
              <a:t>volume age profile</a:t>
            </a:r>
          </a:p>
          <a:p>
            <a:pPr lvl="2" eaLnBrk="1" hangingPunct="1">
              <a:defRPr/>
            </a:pPr>
            <a:r>
              <a:rPr lang="en-AU" sz="1500" dirty="0" smtClean="0"/>
              <a:t>Multiply by replacement cost to form </a:t>
            </a:r>
            <a:r>
              <a:rPr lang="en-AU" sz="1500" i="1" dirty="0" smtClean="0"/>
              <a:t>replacement cost age profile</a:t>
            </a:r>
          </a:p>
          <a:p>
            <a:pPr lvl="1" eaLnBrk="1" hangingPunct="1">
              <a:defRPr/>
            </a:pPr>
            <a:r>
              <a:rPr lang="en-AU" sz="1800" dirty="0" smtClean="0"/>
              <a:t>Age profile (</a:t>
            </a:r>
            <a:r>
              <a:rPr lang="en-AU" sz="1800" dirty="0" err="1" smtClean="0"/>
              <a:t>Inst</a:t>
            </a:r>
            <a:r>
              <a:rPr lang="en-AU" sz="1800" dirty="0" smtClean="0"/>
              <a:t>) sheet</a:t>
            </a:r>
          </a:p>
          <a:p>
            <a:pPr lvl="2" eaLnBrk="1" hangingPunct="1">
              <a:defRPr/>
            </a:pPr>
            <a:r>
              <a:rPr lang="en-AU" sz="1500" dirty="0" smtClean="0"/>
              <a:t>Transformer to </a:t>
            </a:r>
            <a:r>
              <a:rPr lang="en-AU" sz="1500" i="1" dirty="0"/>
              <a:t>replacement cost age </a:t>
            </a:r>
            <a:r>
              <a:rPr lang="en-AU" sz="1500" i="1" dirty="0" smtClean="0"/>
              <a:t>profile by installation date</a:t>
            </a:r>
          </a:p>
          <a:p>
            <a:pPr lvl="2" eaLnBrk="1" hangingPunct="1">
              <a:defRPr/>
            </a:pPr>
            <a:endParaRPr lang="en-AU" sz="1500" i="1" dirty="0"/>
          </a:p>
          <a:p>
            <a:pPr eaLnBrk="1" hangingPunct="1">
              <a:defRPr/>
            </a:pPr>
            <a:r>
              <a:rPr lang="en-AU" sz="2000" dirty="0" smtClean="0"/>
              <a:t>Now assume an asset category defined in the model</a:t>
            </a:r>
          </a:p>
          <a:p>
            <a:pPr lvl="1" eaLnBrk="1" hangingPunct="1">
              <a:defRPr/>
            </a:pPr>
            <a:r>
              <a:rPr lang="en-AU" sz="1800" dirty="0" smtClean="0"/>
              <a:t>We are using the probabilistic replacement approach, where</a:t>
            </a:r>
          </a:p>
          <a:p>
            <a:pPr lvl="2" eaLnBrk="1" hangingPunct="1">
              <a:defRPr/>
            </a:pPr>
            <a:r>
              <a:rPr lang="en-AU" sz="1500" dirty="0" smtClean="0"/>
              <a:t>Mean replacement life = 50 years</a:t>
            </a:r>
          </a:p>
          <a:p>
            <a:pPr lvl="2" eaLnBrk="1" hangingPunct="1">
              <a:defRPr/>
            </a:pPr>
            <a:r>
              <a:rPr lang="en-AU" sz="1500" dirty="0" smtClean="0"/>
              <a:t>SD of replacement life = 10 years</a:t>
            </a:r>
          </a:p>
          <a:p>
            <a:pPr lvl="1" eaLnBrk="1" hangingPunct="1">
              <a:defRPr/>
            </a:pPr>
            <a:r>
              <a:rPr lang="en-AU" sz="1800" dirty="0" smtClean="0"/>
              <a:t>Replacement cost = $1,000 per unit replaced </a:t>
            </a:r>
          </a:p>
          <a:p>
            <a:pPr lvl="1" eaLnBrk="1" hangingPunct="1">
              <a:defRPr/>
            </a:pPr>
            <a:r>
              <a:rPr lang="en-AU" sz="1800" dirty="0" smtClean="0"/>
              <a:t>And we have array </a:t>
            </a:r>
            <a:r>
              <a:rPr lang="en-AU" sz="1800" i="1" dirty="0"/>
              <a:t>replacement cost age profile by installation </a:t>
            </a:r>
            <a:r>
              <a:rPr lang="en-AU" sz="1800" i="1" dirty="0" smtClean="0"/>
              <a:t>date</a:t>
            </a:r>
          </a:p>
          <a:p>
            <a:pPr lvl="1" eaLnBrk="1" hangingPunct="1">
              <a:defRPr/>
            </a:pPr>
            <a:r>
              <a:rPr lang="en-AU" sz="1800" i="1" dirty="0" smtClean="0"/>
              <a:t>1st year of forecast is 2014</a:t>
            </a:r>
            <a:endParaRPr lang="en-A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34879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VBA function – worked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2509"/>
          </a:xfrm>
        </p:spPr>
        <p:txBody>
          <a:bodyPr/>
          <a:lstStyle/>
          <a:p>
            <a:pPr eaLnBrk="1" hangingPunct="1">
              <a:defRPr/>
            </a:pPr>
            <a:r>
              <a:rPr lang="en-AU" sz="2000" dirty="0" smtClean="0"/>
              <a:t>VBA function steps through each element of the age profile to prepare a forecast for assets installed at that date</a:t>
            </a:r>
          </a:p>
          <a:p>
            <a:pPr lvl="1" eaLnBrk="1" hangingPunct="1">
              <a:defRPr/>
            </a:pPr>
            <a:r>
              <a:rPr lang="en-AU" sz="1800" dirty="0" smtClean="0"/>
              <a:t>That is, assets that have survived to current date</a:t>
            </a:r>
          </a:p>
          <a:p>
            <a:pPr eaLnBrk="1" hangingPunct="1">
              <a:defRPr/>
            </a:pPr>
            <a:endParaRPr lang="en-AU" sz="2000" dirty="0"/>
          </a:p>
          <a:p>
            <a:pPr eaLnBrk="1" hangingPunct="1">
              <a:defRPr/>
            </a:pPr>
            <a:r>
              <a:rPr lang="en-AU" sz="2000" dirty="0" smtClean="0"/>
              <a:t>For example, assume we still have 100 assets that were installed in 1960</a:t>
            </a:r>
          </a:p>
          <a:p>
            <a:pPr lvl="1" eaLnBrk="1" hangingPunct="1">
              <a:defRPr/>
            </a:pPr>
            <a:r>
              <a:rPr lang="en-AU" sz="1800" dirty="0" smtClean="0"/>
              <a:t>That is, 100 asset that have survived to be 53 year old</a:t>
            </a:r>
          </a:p>
          <a:p>
            <a:pPr lvl="1" eaLnBrk="1" hangingPunct="1">
              <a:defRPr/>
            </a:pPr>
            <a:r>
              <a:rPr lang="en-AU" sz="1800" dirty="0" smtClean="0"/>
              <a:t>Or a replacement value of $100,000 that has </a:t>
            </a:r>
            <a:r>
              <a:rPr lang="en-AU" sz="1800" dirty="0"/>
              <a:t>survived to be 53 year old</a:t>
            </a:r>
            <a:endParaRPr lang="en-A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4320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Probability distributions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Nuttall Consulting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27" y="2114291"/>
            <a:ext cx="8283203" cy="2861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7506" y="5111127"/>
                <a:ext cx="8584739" cy="1094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b="0" i="1" dirty="0" smtClean="0">
                    <a:latin typeface="Cambria Math"/>
                  </a:rPr>
                  <a:t>Proportion replaced in year, y, given the assets have survived to be 53</a:t>
                </a:r>
              </a:p>
              <a:p>
                <a:endParaRPr lang="en-AU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latin typeface="Cambria Math"/>
                            </a:rPr>
                            <m:t>𝑢𝑛𝑐𝑜𝑛𝑑𝑖𝑡𝑖𝑜𝑛𝑎𝑙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𝑝𝑟𝑜𝑏𝑎𝑏𝑖𝑙𝑖𝑡𝑦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𝑓𝑜𝑟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𝑟𝑒𝑝𝑙𝑎𝑐𝑖𝑛𝑔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𝑎𝑡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𝑎𝑔𝑒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53+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AU" b="0" i="1" smtClean="0">
                              <a:latin typeface="Cambria Math"/>
                            </a:rPr>
                            <m:t>𝑢𝑛𝑐𝑜𝑛𝑑𝑖𝑡𝑖𝑜𝑛𝑎𝑙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𝑝𝑟𝑜𝑏𝑎𝑏𝑖𝑙𝑖𝑡𝑦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𝑟𝑒𝑝𝑙𝑎𝑐𝑒𝑚𝑒𝑛𝑡𝑠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𝑤h𝑒𝑛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𝑜𝑙𝑑𝑒𝑟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𝑡h𝑎𝑛</m:t>
                          </m:r>
                          <m:r>
                            <a:rPr lang="en-AU" b="0" i="1" smtClean="0">
                              <a:latin typeface="Cambria Math"/>
                            </a:rPr>
                            <m:t> 53</m:t>
                          </m:r>
                        </m:den>
                      </m:f>
                    </m:oMath>
                  </m:oMathPara>
                </a14:m>
                <a:endParaRPr lang="en-AU" dirty="0">
                  <a:latin typeface="+mj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06" y="5111127"/>
                <a:ext cx="8584739" cy="109498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22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3438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Aggregating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299" y="2149381"/>
            <a:ext cx="6459537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1413" y="4874876"/>
            <a:ext cx="8442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>
                <a:latin typeface="+mj-lt"/>
              </a:rPr>
              <a:t>Forecast is summation of this calculation for each element of the age profile</a:t>
            </a:r>
          </a:p>
          <a:p>
            <a:pPr algn="ctr"/>
            <a:endParaRPr lang="en-AU" sz="2000" dirty="0" smtClean="0">
              <a:latin typeface="+mj-lt"/>
            </a:endParaRPr>
          </a:p>
          <a:p>
            <a:pPr algn="ctr"/>
            <a:r>
              <a:rPr lang="en-AU" sz="2000" dirty="0" smtClean="0">
                <a:latin typeface="+mj-lt"/>
              </a:rPr>
              <a:t>Algorithm also tracks and outputs the average age of the forecast age profile</a:t>
            </a:r>
          </a:p>
        </p:txBody>
      </p:sp>
    </p:spTree>
    <p:extLst>
      <p:ext uri="{BB962C8B-B14F-4D97-AF65-F5344CB8AC3E}">
        <p14:creationId xmlns="" xmlns:p14="http://schemas.microsoft.com/office/powerpoint/2010/main" val="11361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Common issues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  <p:extLst>
      <p:ext uri="{BB962C8B-B14F-4D97-AF65-F5344CB8AC3E}">
        <p14:creationId xmlns="" xmlns:p14="http://schemas.microsoft.com/office/powerpoint/2010/main" val="214923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Common issues raised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2509"/>
          </a:xfrm>
        </p:spPr>
        <p:txBody>
          <a:bodyPr/>
          <a:lstStyle/>
          <a:p>
            <a:pPr eaLnBrk="1" hangingPunct="1">
              <a:defRPr/>
            </a:pPr>
            <a:r>
              <a:rPr lang="en-AU" sz="2400" dirty="0"/>
              <a:t>a</a:t>
            </a:r>
            <a:r>
              <a:rPr lang="en-AU" sz="2400" dirty="0" smtClean="0"/>
              <a:t>ge is not a proxy for condition/risks as assumed by the model</a:t>
            </a:r>
          </a:p>
          <a:p>
            <a:pPr eaLnBrk="1" hangingPunct="1">
              <a:defRPr/>
            </a:pPr>
            <a:r>
              <a:rPr lang="en-AU" sz="2400" dirty="0"/>
              <a:t>m</a:t>
            </a:r>
            <a:r>
              <a:rPr lang="en-AU" sz="2400" dirty="0" smtClean="0"/>
              <a:t>odel does not allow for different operating environments</a:t>
            </a:r>
          </a:p>
          <a:p>
            <a:pPr eaLnBrk="1" hangingPunct="1">
              <a:defRPr/>
            </a:pPr>
            <a:r>
              <a:rPr lang="en-AU" sz="2400" dirty="0"/>
              <a:t>u</a:t>
            </a:r>
            <a:r>
              <a:rPr lang="en-AU" sz="2400" dirty="0" smtClean="0"/>
              <a:t>se of “normal” probability distribution rather than “</a:t>
            </a:r>
            <a:r>
              <a:rPr lang="en-AU" sz="2400" dirty="0" err="1"/>
              <a:t>W</a:t>
            </a:r>
            <a:r>
              <a:rPr lang="en-AU" sz="2400" dirty="0" err="1" smtClean="0"/>
              <a:t>eilbull</a:t>
            </a:r>
            <a:r>
              <a:rPr lang="en-AU" sz="2400" dirty="0" smtClean="0"/>
              <a:t>”</a:t>
            </a:r>
          </a:p>
          <a:p>
            <a:pPr eaLnBrk="1" hangingPunct="1">
              <a:defRPr/>
            </a:pPr>
            <a:r>
              <a:rPr lang="en-AU" sz="2400" dirty="0"/>
              <a:t>u</a:t>
            </a:r>
            <a:r>
              <a:rPr lang="en-AU" sz="2400" dirty="0" smtClean="0"/>
              <a:t>se of square root of mean as the standard deviation</a:t>
            </a:r>
          </a:p>
          <a:p>
            <a:pPr eaLnBrk="1" hangingPunct="1">
              <a:defRPr/>
            </a:pPr>
            <a:r>
              <a:rPr lang="en-AU" sz="2400" dirty="0" smtClean="0"/>
              <a:t>“inferred historical lives” often above “industry benchmark” lives</a:t>
            </a:r>
          </a:p>
          <a:p>
            <a:pPr eaLnBrk="1" hangingPunct="1">
              <a:defRPr/>
            </a:pPr>
            <a:r>
              <a:rPr lang="en-AU" sz="2400" dirty="0"/>
              <a:t>u</a:t>
            </a:r>
            <a:r>
              <a:rPr lang="en-AU" sz="2400" dirty="0" smtClean="0"/>
              <a:t>se of “estimated” volumes and costs for inferring historical lives</a:t>
            </a:r>
          </a:p>
          <a:p>
            <a:pPr eaLnBrk="1" hangingPunct="1">
              <a:defRPr/>
            </a:pPr>
            <a:r>
              <a:rPr lang="en-AU" sz="2400" dirty="0" smtClean="0"/>
              <a:t>“goodness of fit” and “fit for purpose” of model forecasts</a:t>
            </a:r>
          </a:p>
        </p:txBody>
      </p:sp>
    </p:spTree>
    <p:extLst>
      <p:ext uri="{BB962C8B-B14F-4D97-AF65-F5344CB8AC3E}">
        <p14:creationId xmlns="" xmlns:p14="http://schemas.microsoft.com/office/powerpoint/2010/main" val="128053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Questions?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Summary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2113" y="1958725"/>
            <a:ext cx="8383587" cy="3812683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Background</a:t>
            </a:r>
          </a:p>
          <a:p>
            <a:pPr eaLnBrk="1" hangingPunct="1">
              <a:defRPr/>
            </a:pPr>
            <a:r>
              <a:rPr lang="en-AU" dirty="0" err="1" smtClean="0"/>
              <a:t>Repex</a:t>
            </a:r>
            <a:r>
              <a:rPr lang="en-AU" dirty="0" smtClean="0"/>
              <a:t> model data requirements</a:t>
            </a:r>
          </a:p>
          <a:p>
            <a:pPr eaLnBrk="1" hangingPunct="1">
              <a:defRPr/>
            </a:pPr>
            <a:r>
              <a:rPr lang="en-AU" dirty="0" smtClean="0"/>
              <a:t>Overview of workbook – </a:t>
            </a:r>
            <a:r>
              <a:rPr lang="en-AU" dirty="0" err="1" smtClean="0"/>
              <a:t>repex</a:t>
            </a:r>
            <a:r>
              <a:rPr lang="en-AU" dirty="0" smtClean="0"/>
              <a:t> modelling tool</a:t>
            </a:r>
          </a:p>
          <a:p>
            <a:pPr eaLnBrk="1" hangingPunct="1">
              <a:defRPr/>
            </a:pPr>
            <a:r>
              <a:rPr lang="en-AU" dirty="0" smtClean="0"/>
              <a:t>Overview of replacement algorithm</a:t>
            </a:r>
          </a:p>
          <a:p>
            <a:pPr eaLnBrk="1" hangingPunct="1">
              <a:defRPr/>
            </a:pPr>
            <a:r>
              <a:rPr lang="en-AU" dirty="0" smtClean="0"/>
              <a:t>Discussion of issues raised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1918607"/>
            <a:ext cx="8372104" cy="2738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 smtClean="0"/>
              <a:t>Background</a:t>
            </a:r>
            <a:br>
              <a:rPr lang="en-AU" sz="44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endParaRPr lang="en-AU" sz="2800" dirty="0" smtClean="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Background – capex category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0022" y="2325585"/>
          <a:ext cx="7457702" cy="198515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185059"/>
                <a:gridCol w="3051958"/>
                <a:gridCol w="2220685"/>
              </a:tblGrid>
              <a:tr h="303484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 smtClean="0">
                          <a:latin typeface="+mj-lt"/>
                        </a:rPr>
                        <a:t>Network capex driver</a:t>
                      </a:r>
                      <a:endParaRPr lang="en-AU" sz="16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 smtClean="0">
                          <a:latin typeface="+mj-lt"/>
                        </a:rPr>
                        <a:t>Asset activity</a:t>
                      </a:r>
                      <a:endParaRPr lang="en-AU" sz="16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40837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latin typeface="+mj-lt"/>
                        </a:rPr>
                        <a:t>Demand driven</a:t>
                      </a:r>
                      <a:endParaRPr lang="en-AU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400" dirty="0">
                          <a:latin typeface="+mj-lt"/>
                        </a:rPr>
                        <a:t>Replacement of assets with increased capacity (higher service level)</a:t>
                      </a:r>
                      <a:endParaRPr lang="en-A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400" dirty="0">
                          <a:latin typeface="+mj-lt"/>
                        </a:rPr>
                        <a:t>Development of new network</a:t>
                      </a:r>
                      <a:endParaRPr lang="en-A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40837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>
                          <a:latin typeface="+mj-lt"/>
                        </a:rPr>
                        <a:t>Non-demand driven</a:t>
                      </a:r>
                      <a:endParaRPr lang="en-AU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latin typeface="+mj-lt"/>
                        </a:rPr>
                        <a:t>Replacement of assets with modern equivalent (similar service level</a:t>
                      </a:r>
                      <a:r>
                        <a:rPr lang="en-AU" sz="1600" b="1" dirty="0" smtClean="0">
                          <a:latin typeface="+mj-lt"/>
                        </a:rPr>
                        <a:t>)</a:t>
                      </a:r>
                      <a:endParaRPr lang="en-AU" sz="16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400" dirty="0">
                          <a:latin typeface="+mj-lt"/>
                        </a:rPr>
                        <a:t>Installation of new assets</a:t>
                      </a:r>
                      <a:endParaRPr lang="en-A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3144" y="4913553"/>
            <a:ext cx="771896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AU" sz="2400" b="1" dirty="0" smtClean="0">
                <a:latin typeface="+mj-lt"/>
              </a:rPr>
              <a:t>Non-demand-driven</a:t>
            </a:r>
            <a:r>
              <a:rPr lang="en-AU" sz="2400" dirty="0" smtClean="0">
                <a:latin typeface="+mj-lt"/>
              </a:rPr>
              <a:t> replacement of an asset with its </a:t>
            </a:r>
            <a:r>
              <a:rPr lang="en-AU" sz="2400" b="1" dirty="0" smtClean="0">
                <a:latin typeface="+mj-lt"/>
              </a:rPr>
              <a:t>modern-equivalent</a:t>
            </a:r>
            <a:r>
              <a:rPr lang="en-AU" sz="2400" dirty="0" smtClean="0">
                <a:latin typeface="+mj-lt"/>
              </a:rPr>
              <a:t>, where the timing of the need can be </a:t>
            </a:r>
            <a:r>
              <a:rPr lang="en-AU" sz="2400" b="1" dirty="0" smtClean="0">
                <a:latin typeface="+mj-lt"/>
              </a:rPr>
              <a:t>directly or implicitly linked to the age of the asset</a:t>
            </a:r>
            <a:endParaRPr lang="en-AU" sz="2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Background - key aims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dirty="0" smtClean="0"/>
              <a:t>Regulatory tool </a:t>
            </a:r>
            <a:r>
              <a:rPr lang="en-AU" b="1" dirty="0" smtClean="0"/>
              <a:t>NOT</a:t>
            </a:r>
            <a:r>
              <a:rPr lang="en-AU" dirty="0" smtClean="0"/>
              <a:t> planning/management tool</a:t>
            </a:r>
          </a:p>
          <a:p>
            <a:pPr eaLnBrk="1" hangingPunct="1">
              <a:defRPr/>
            </a:pPr>
            <a:endParaRPr lang="en-AU" dirty="0" smtClean="0"/>
          </a:p>
          <a:p>
            <a:pPr lvl="1" eaLnBrk="1" hangingPunct="1">
              <a:defRPr/>
            </a:pPr>
            <a:r>
              <a:rPr lang="en-AU" dirty="0" smtClean="0"/>
              <a:t>Should account for main driver at aggregate level</a:t>
            </a:r>
          </a:p>
          <a:p>
            <a:pPr lvl="2" eaLnBrk="1" hangingPunct="1">
              <a:defRPr/>
            </a:pPr>
            <a:r>
              <a:rPr lang="en-AU" dirty="0" smtClean="0"/>
              <a:t>but not concerned with excessive detail</a:t>
            </a:r>
          </a:p>
          <a:p>
            <a:pPr lvl="1" eaLnBrk="1" hangingPunct="1">
              <a:defRPr/>
            </a:pPr>
            <a:r>
              <a:rPr lang="en-AU" dirty="0" smtClean="0"/>
              <a:t>Allow intra- and inter-company comparisons</a:t>
            </a:r>
          </a:p>
          <a:p>
            <a:pPr lvl="1" eaLnBrk="1" hangingPunct="1">
              <a:defRPr/>
            </a:pPr>
            <a:r>
              <a:rPr lang="en-AU" dirty="0" smtClean="0"/>
              <a:t>Targeting of matters for detailed review</a:t>
            </a:r>
          </a:p>
          <a:p>
            <a:pPr lvl="1" eaLnBrk="1" hangingPunct="1">
              <a:defRPr/>
            </a:pPr>
            <a:r>
              <a:rPr lang="en-AU" dirty="0" smtClean="0"/>
              <a:t>Development of benchmarks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Form of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935164"/>
            <a:ext cx="8229600" cy="2054946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Similar, in principle, to tools used by other regulators and NSPs</a:t>
            </a:r>
          </a:p>
          <a:p>
            <a:pPr lvl="1" eaLnBrk="1" hangingPunct="1">
              <a:defRPr/>
            </a:pPr>
            <a:r>
              <a:rPr lang="en-AU" sz="2000" dirty="0" err="1" smtClean="0"/>
              <a:t>Ofgem</a:t>
            </a:r>
            <a:r>
              <a:rPr lang="en-AU" sz="2000" dirty="0" smtClean="0"/>
              <a:t> in the UK</a:t>
            </a:r>
          </a:p>
          <a:p>
            <a:pPr lvl="1" eaLnBrk="1" hangingPunct="1">
              <a:defRPr/>
            </a:pPr>
            <a:r>
              <a:rPr lang="en-AU" sz="2000" dirty="0" smtClean="0"/>
              <a:t>ESV, OTTER, ESCOSA – the “PB model”</a:t>
            </a:r>
          </a:p>
          <a:p>
            <a:pPr lvl="1" eaLnBrk="1" hangingPunct="1">
              <a:defRPr/>
            </a:pPr>
            <a:r>
              <a:rPr lang="en-AU" sz="2000" dirty="0" smtClean="0"/>
              <a:t>Numerous NEM DNSPs – the “PB model” and internal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3142612501"/>
              </p:ext>
            </p:extLst>
          </p:nvPr>
        </p:nvGraphicFramePr>
        <p:xfrm>
          <a:off x="486888" y="3942608"/>
          <a:ext cx="8300851" cy="2480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Form of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275631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Tool is </a:t>
            </a:r>
            <a:r>
              <a:rPr lang="en-AU" b="1" dirty="0" smtClean="0"/>
              <a:t>spreadsheet based </a:t>
            </a:r>
            <a:r>
              <a:rPr lang="en-AU" dirty="0" smtClean="0"/>
              <a:t>- uses </a:t>
            </a:r>
            <a:r>
              <a:rPr lang="en-AU" b="1" dirty="0" smtClean="0"/>
              <a:t>VBA functions</a:t>
            </a:r>
            <a:endParaRPr lang="en-AU" dirty="0" smtClean="0"/>
          </a:p>
          <a:p>
            <a:pPr eaLnBrk="1" hangingPunct="1">
              <a:defRPr/>
            </a:pPr>
            <a:endParaRPr lang="en-AU" dirty="0" smtClean="0"/>
          </a:p>
          <a:p>
            <a:pPr eaLnBrk="1" hangingPunct="1">
              <a:defRPr/>
            </a:pPr>
            <a:r>
              <a:rPr lang="en-AU" dirty="0" smtClean="0"/>
              <a:t>Does </a:t>
            </a:r>
            <a:r>
              <a:rPr lang="en-AU" b="1" dirty="0" smtClean="0"/>
              <a:t>not</a:t>
            </a:r>
            <a:r>
              <a:rPr lang="en-AU" dirty="0" smtClean="0"/>
              <a:t> rely upon proprietary – or “black box” – algorithms</a:t>
            </a:r>
          </a:p>
          <a:p>
            <a:pPr eaLnBrk="1" hangingPunct="1">
              <a:defRPr/>
            </a:pPr>
            <a:endParaRPr lang="en-AU" dirty="0" smtClean="0"/>
          </a:p>
          <a:p>
            <a:pPr eaLnBrk="1" hangingPunct="1">
              <a:defRPr/>
            </a:pPr>
            <a:r>
              <a:rPr lang="en-AU" dirty="0" smtClean="0"/>
              <a:t>Uses </a:t>
            </a:r>
            <a:r>
              <a:rPr lang="en-AU" b="1" dirty="0" smtClean="0"/>
              <a:t>standard probability theory</a:t>
            </a:r>
            <a:r>
              <a:rPr lang="en-AU" dirty="0" smtClean="0"/>
              <a:t> – covered in numerous text books and papers</a:t>
            </a:r>
          </a:p>
          <a:p>
            <a:pPr eaLnBrk="1" hangingPunct="1">
              <a:defRPr/>
            </a:pPr>
            <a:r>
              <a:rPr lang="en-AU" dirty="0" smtClean="0"/>
              <a:t>Relatively simple to independently  verify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25631" y="1911927"/>
            <a:ext cx="8645237" cy="27075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Role – past application of tool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Nuttall Consulting</a:t>
            </a:r>
          </a:p>
        </p:txBody>
      </p:sp>
      <p:graphicFrame>
        <p:nvGraphicFramePr>
          <p:cNvPr id="19" name="Diagram 18"/>
          <p:cNvGraphicFramePr/>
          <p:nvPr/>
        </p:nvGraphicFramePr>
        <p:xfrm>
          <a:off x="427513" y="2185055"/>
          <a:ext cx="8241474" cy="2612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Bent Arrow 7"/>
          <p:cNvSpPr/>
          <p:nvPr/>
        </p:nvSpPr>
        <p:spPr>
          <a:xfrm rot="10800000">
            <a:off x="6911429" y="4762009"/>
            <a:ext cx="700644" cy="1080650"/>
          </a:xfrm>
          <a:prstGeom prst="ben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639" y="1995055"/>
            <a:ext cx="275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b="1" dirty="0" err="1" smtClean="0">
                <a:latin typeface="+mj-lt"/>
              </a:rPr>
              <a:t>Repex</a:t>
            </a:r>
            <a:r>
              <a:rPr lang="en-AU" sz="1800" b="1" dirty="0" smtClean="0">
                <a:latin typeface="+mj-lt"/>
              </a:rPr>
              <a:t> tool assessment</a:t>
            </a:r>
            <a:endParaRPr lang="en-AU" sz="1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21922" y="5165762"/>
            <a:ext cx="50470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latin typeface="+mj-lt"/>
              </a:rPr>
              <a:t>inform other elements of the review</a:t>
            </a:r>
          </a:p>
          <a:p>
            <a:pPr algn="ctr"/>
            <a:r>
              <a:rPr lang="en-AU" sz="2000" b="1" dirty="0" smtClean="0">
                <a:latin typeface="+mj-lt"/>
              </a:rPr>
              <a:t>for example, targeting matters for more detailed review, set expenditure allowance </a:t>
            </a:r>
            <a:endParaRPr lang="en-AU" sz="20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68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18751</TotalTime>
  <Words>1280</Words>
  <Application>Microsoft Office PowerPoint</Application>
  <PresentationFormat>On-screen Show (4:3)</PresentationFormat>
  <Paragraphs>256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Replacement capex regulatory tool - AER REPEX tool tutorial  Presentation Nuttall Consulting</vt:lpstr>
      <vt:lpstr>Purpose</vt:lpstr>
      <vt:lpstr>Summary</vt:lpstr>
      <vt:lpstr>Background  </vt:lpstr>
      <vt:lpstr>Background – capex category</vt:lpstr>
      <vt:lpstr>Background - key aims</vt:lpstr>
      <vt:lpstr>Form of model</vt:lpstr>
      <vt:lpstr>Form of model</vt:lpstr>
      <vt:lpstr>Role – past application of tool</vt:lpstr>
      <vt:lpstr>data requirements  </vt:lpstr>
      <vt:lpstr>Format of network model </vt:lpstr>
      <vt:lpstr>Data – asset grouping</vt:lpstr>
      <vt:lpstr>Data – asset category data</vt:lpstr>
      <vt:lpstr>Supporting data</vt:lpstr>
      <vt:lpstr>Overview of workbook  </vt:lpstr>
      <vt:lpstr>workbook structure</vt:lpstr>
      <vt:lpstr>Overview of demo model</vt:lpstr>
      <vt:lpstr>See handbook for more detailed reference material</vt:lpstr>
      <vt:lpstr>Replacement algorithm  </vt:lpstr>
      <vt:lpstr>Forecasting algorithm</vt:lpstr>
      <vt:lpstr>probabilistic algorithm</vt:lpstr>
      <vt:lpstr>VBA function</vt:lpstr>
      <vt:lpstr>VBA function – worked example</vt:lpstr>
      <vt:lpstr>VBA function – worked example</vt:lpstr>
      <vt:lpstr>Probability distributions</vt:lpstr>
      <vt:lpstr>Aggregating</vt:lpstr>
      <vt:lpstr>Common issues  </vt:lpstr>
      <vt:lpstr>Common issues raised</vt:lpstr>
      <vt:lpstr>Questions?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101  Presentation to AER Brian Nuttall</dc:title>
  <dc:creator>Brian Nuttall</dc:creator>
  <cp:lastModifiedBy>mleco</cp:lastModifiedBy>
  <cp:revision>286</cp:revision>
  <dcterms:created xsi:type="dcterms:W3CDTF">2006-09-19T12:55:29Z</dcterms:created>
  <dcterms:modified xsi:type="dcterms:W3CDTF">2013-04-04T05:52:06Z</dcterms:modified>
</cp:coreProperties>
</file>